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dustry" TargetMode="External"/><Relationship Id="rId2" Type="http://schemas.openxmlformats.org/officeDocument/2006/relationships/hyperlink" Target="https://en.wikipedia.org/wiki/Retail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en.wikipedia.org/wiki/Commerc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sability" TargetMode="External"/><Relationship Id="rId3" Type="http://schemas.openxmlformats.org/officeDocument/2006/relationships/hyperlink" Target="https://en.wikipedia.org/wiki/Therapy" TargetMode="External"/><Relationship Id="rId7" Type="http://schemas.openxmlformats.org/officeDocument/2006/relationships/hyperlink" Target="https://en.wikipedia.org/wiki/Injury" TargetMode="External"/><Relationship Id="rId2" Type="http://schemas.openxmlformats.org/officeDocument/2006/relationships/hyperlink" Target="https://en.wikipedia.org/wiki/Diagno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llness" TargetMode="External"/><Relationship Id="rId5" Type="http://schemas.openxmlformats.org/officeDocument/2006/relationships/hyperlink" Target="https://en.wikipedia.org/wiki/Disease" TargetMode="External"/><Relationship Id="rId4" Type="http://schemas.openxmlformats.org/officeDocument/2006/relationships/hyperlink" Target="https://en.wikipedia.org/wiki/Preventive_healthcare" TargetMode="External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en.wikipedia.org/wiki/Knowledge" TargetMode="External"/><Relationship Id="rId7" Type="http://schemas.openxmlformats.org/officeDocument/2006/relationships/hyperlink" Target="https://en.wikipedia.org/wiki/Habit_(psychology)" TargetMode="External"/><Relationship Id="rId2" Type="http://schemas.openxmlformats.org/officeDocument/2006/relationships/hyperlink" Target="https://en.wikipedia.org/wiki/Lear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elief" TargetMode="External"/><Relationship Id="rId5" Type="http://schemas.openxmlformats.org/officeDocument/2006/relationships/hyperlink" Target="https://en.wikipedia.org/wiki/Values" TargetMode="External"/><Relationship Id="rId4" Type="http://schemas.openxmlformats.org/officeDocument/2006/relationships/hyperlink" Target="https://en.wikipedia.org/wiki/Ski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133600"/>
            <a:ext cx="6781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LECTURE # 04</a:t>
            </a:r>
            <a:br>
              <a:rPr lang="en-US" sz="4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SECTORS OF </a:t>
            </a:r>
            <a:r>
              <a:rPr lang="en-US" sz="4000" b="1" dirty="0" smtClean="0">
                <a:solidFill>
                  <a:prstClr val="black"/>
                </a:solidFill>
                <a:latin typeface="Times New Roman"/>
              </a:rPr>
              <a:t>ECONOMY</a:t>
            </a:r>
            <a:endParaRPr sz="4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309117"/>
            <a:ext cx="19145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Forestry</a:t>
            </a:r>
            <a:endParaRPr sz="4200"/>
          </a:p>
        </p:txBody>
      </p:sp>
      <p:grpSp>
        <p:nvGrpSpPr>
          <p:cNvPr id="3" name="object 3"/>
          <p:cNvGrpSpPr/>
          <p:nvPr/>
        </p:nvGrpSpPr>
        <p:grpSpPr>
          <a:xfrm>
            <a:off x="10667" y="1360932"/>
            <a:ext cx="8676640" cy="5481955"/>
            <a:chOff x="10667" y="1360932"/>
            <a:chExt cx="8676640" cy="5481955"/>
          </a:xfrm>
        </p:grpSpPr>
        <p:sp>
          <p:nvSpPr>
            <p:cNvPr id="4" name="object 4"/>
            <p:cNvSpPr/>
            <p:nvPr/>
          </p:nvSpPr>
          <p:spPr>
            <a:xfrm>
              <a:off x="10667" y="1360932"/>
              <a:ext cx="3265932" cy="1793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0" y="5020054"/>
              <a:ext cx="3352800" cy="1822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0800" y="3154680"/>
              <a:ext cx="3415284" cy="1874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46589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latin typeface="+mn-lt"/>
              </a:rPr>
              <a:t>2. Secondary</a:t>
            </a:r>
            <a:r>
              <a:rPr sz="4200" b="1" spc="-75" dirty="0">
                <a:latin typeface="+mn-lt"/>
              </a:rPr>
              <a:t> </a:t>
            </a:r>
            <a:r>
              <a:rPr sz="4200" b="1" spc="-5" dirty="0">
                <a:latin typeface="+mn-lt"/>
              </a:rPr>
              <a:t>Sector</a:t>
            </a:r>
            <a:endParaRPr sz="4200" b="1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2002663"/>
            <a:ext cx="7170624" cy="12580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 algn="just">
              <a:lnSpc>
                <a:spcPct val="99700"/>
              </a:lnSpc>
              <a:spcBef>
                <a:spcPts val="11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 smtClean="0">
                <a:latin typeface="Myanmar Text"/>
                <a:cs typeface="Myanmar Text"/>
              </a:rPr>
              <a:t>This </a:t>
            </a:r>
            <a:r>
              <a:rPr sz="2000" spc="-5" dirty="0" smtClean="0">
                <a:latin typeface="Myanmar Text"/>
                <a:cs typeface="Myanmar Text"/>
              </a:rPr>
              <a:t>sector includes </a:t>
            </a:r>
            <a:r>
              <a:rPr sz="2000" dirty="0" smtClean="0">
                <a:latin typeface="Myanmar Text"/>
                <a:cs typeface="Myanmar Text"/>
              </a:rPr>
              <a:t>the </a:t>
            </a:r>
            <a:r>
              <a:rPr sz="2000" spc="-5" dirty="0" smtClean="0">
                <a:latin typeface="Myanmar Text"/>
                <a:cs typeface="Myanmar Text"/>
              </a:rPr>
              <a:t>industrial </a:t>
            </a:r>
            <a:r>
              <a:rPr sz="2000" b="1" spc="-5" dirty="0" smtClean="0">
                <a:latin typeface="Myanmar Text"/>
                <a:cs typeface="Myanmar Text"/>
              </a:rPr>
              <a:t>Construction </a:t>
            </a:r>
            <a:r>
              <a:rPr sz="2000" dirty="0" smtClean="0">
                <a:latin typeface="Myanmar Text"/>
                <a:cs typeface="Myanmar Text"/>
              </a:rPr>
              <a:t>and  </a:t>
            </a:r>
            <a:r>
              <a:rPr sz="2000" b="1" spc="-5" dirty="0" smtClean="0">
                <a:latin typeface="Myanmar Text"/>
                <a:cs typeface="Myanmar Text"/>
              </a:rPr>
              <a:t>Manufacturing </a:t>
            </a:r>
            <a:r>
              <a:rPr sz="2000" dirty="0" smtClean="0">
                <a:latin typeface="Myanmar Text"/>
                <a:cs typeface="Myanmar Text"/>
              </a:rPr>
              <a:t>of a certain material, previously  extracted from the raw-material. </a:t>
            </a:r>
            <a:r>
              <a:rPr sz="2000" spc="-5" dirty="0" smtClean="0">
                <a:latin typeface="Myanmar Text"/>
                <a:cs typeface="Myanmar Text"/>
              </a:rPr>
              <a:t>i.e. </a:t>
            </a:r>
            <a:r>
              <a:rPr sz="2000" dirty="0" smtClean="0">
                <a:latin typeface="Myanmar Text"/>
                <a:cs typeface="Myanmar Text"/>
              </a:rPr>
              <a:t>(Primary </a:t>
            </a:r>
            <a:r>
              <a:rPr sz="2000" spc="-5" dirty="0" smtClean="0">
                <a:latin typeface="Myanmar Text"/>
                <a:cs typeface="Myanmar Text"/>
              </a:rPr>
              <a:t>Sector.)</a:t>
            </a:r>
            <a:endParaRPr lang="en-US" sz="2000" spc="-5" dirty="0" smtClean="0">
              <a:latin typeface="Myanmar Text"/>
              <a:cs typeface="Myanmar Text"/>
            </a:endParaRPr>
          </a:p>
          <a:p>
            <a:pPr marL="355600" marR="5080" indent="-342900" algn="just">
              <a:lnSpc>
                <a:spcPct val="99700"/>
              </a:lnSpc>
              <a:spcBef>
                <a:spcPts val="11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76" y="3124200"/>
            <a:ext cx="7399224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 smtClean="0">
                <a:latin typeface="Myanmar Text"/>
                <a:cs typeface="Myanmar Text"/>
              </a:rPr>
              <a:t>Every industry involves </a:t>
            </a:r>
            <a:r>
              <a:rPr sz="2000" dirty="0" smtClean="0">
                <a:latin typeface="Myanmar Text"/>
                <a:cs typeface="Myanmar Text"/>
              </a:rPr>
              <a:t>the </a:t>
            </a:r>
            <a:r>
              <a:rPr sz="2000" spc="-5" dirty="0" smtClean="0">
                <a:latin typeface="Myanmar Text"/>
                <a:cs typeface="Myanmar Text"/>
              </a:rPr>
              <a:t>secondary sector </a:t>
            </a:r>
            <a:r>
              <a:rPr sz="2000" dirty="0" smtClean="0">
                <a:latin typeface="Myanmar Text"/>
                <a:cs typeface="Myanmar Text"/>
              </a:rPr>
              <a:t>so that  they can manufacture usable goods for the business</a:t>
            </a:r>
            <a:r>
              <a:rPr sz="2000" spc="-95" dirty="0" smtClean="0">
                <a:latin typeface="Myanmar Text"/>
                <a:cs typeface="Myanmar Text"/>
              </a:rPr>
              <a:t> </a:t>
            </a:r>
            <a:r>
              <a:rPr sz="2000" dirty="0" smtClean="0">
                <a:latin typeface="Myanmar Text"/>
                <a:cs typeface="Myanmar Text"/>
              </a:rPr>
              <a:t>or  domestic</a:t>
            </a:r>
            <a:r>
              <a:rPr sz="2000" spc="-5" dirty="0" smtClean="0">
                <a:latin typeface="Myanmar Text"/>
                <a:cs typeface="Myanmar Text"/>
              </a:rPr>
              <a:t> </a:t>
            </a:r>
            <a:r>
              <a:rPr sz="2000" dirty="0" smtClean="0">
                <a:latin typeface="Myanmar Text"/>
                <a:cs typeface="Myanmar Text"/>
              </a:rPr>
              <a:t>purpose.</a:t>
            </a:r>
            <a:endParaRPr sz="20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315442"/>
            <a:ext cx="4068522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+mn-lt"/>
              </a:rPr>
              <a:t>Manufacturing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200" y="1153667"/>
            <a:ext cx="9067800" cy="5634355"/>
            <a:chOff x="76200" y="1153667"/>
            <a:chExt cx="9067800" cy="5634355"/>
          </a:xfrm>
        </p:grpSpPr>
        <p:sp>
          <p:nvSpPr>
            <p:cNvPr id="4" name="object 4"/>
            <p:cNvSpPr/>
            <p:nvPr/>
          </p:nvSpPr>
          <p:spPr>
            <a:xfrm>
              <a:off x="5647944" y="4800598"/>
              <a:ext cx="3496055" cy="19872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2936747"/>
              <a:ext cx="3473196" cy="19400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0" y="1153667"/>
              <a:ext cx="3276600" cy="1783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309117"/>
            <a:ext cx="30384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latin typeface="+mn-lt"/>
              </a:rPr>
              <a:t>Construction</a:t>
            </a:r>
            <a:endParaRPr sz="4200" b="1" dirty="0">
              <a:latin typeface="+mn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19200"/>
            <a:ext cx="9070340" cy="5541645"/>
            <a:chOff x="0" y="1219200"/>
            <a:chExt cx="9070340" cy="5541645"/>
          </a:xfrm>
        </p:grpSpPr>
        <p:sp>
          <p:nvSpPr>
            <p:cNvPr id="4" name="object 4"/>
            <p:cNvSpPr/>
            <p:nvPr/>
          </p:nvSpPr>
          <p:spPr>
            <a:xfrm>
              <a:off x="0" y="1219200"/>
              <a:ext cx="3436620" cy="1728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7171" y="4808218"/>
              <a:ext cx="3502787" cy="1952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0" y="2947416"/>
              <a:ext cx="3287267" cy="1854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533400"/>
            <a:ext cx="477032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latin typeface="+mn-lt"/>
              </a:rPr>
              <a:t>3. </a:t>
            </a:r>
            <a:r>
              <a:rPr sz="4200" b="1" dirty="0">
                <a:latin typeface="+mn-lt"/>
              </a:rPr>
              <a:t>Tertiary</a:t>
            </a:r>
            <a:r>
              <a:rPr sz="4200" b="1" spc="-70" dirty="0">
                <a:latin typeface="+mn-lt"/>
              </a:rPr>
              <a:t> </a:t>
            </a:r>
            <a:r>
              <a:rPr sz="4200" b="1" spc="-5" dirty="0">
                <a:latin typeface="+mn-lt"/>
              </a:rPr>
              <a:t>Sector</a:t>
            </a:r>
            <a:endParaRPr sz="4200" b="1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676" y="1534414"/>
            <a:ext cx="7348855" cy="3116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875"/>
              </a:lnSpc>
              <a:spcBef>
                <a:spcPts val="100"/>
              </a:spcBef>
            </a:pPr>
            <a:r>
              <a:rPr sz="2400" spc="-5" dirty="0">
                <a:cs typeface="Myanmar Text"/>
              </a:rPr>
              <a:t>Tertiary sector is concerned </a:t>
            </a:r>
            <a:r>
              <a:rPr sz="2400" dirty="0">
                <a:cs typeface="Myanmar Text"/>
              </a:rPr>
              <a:t>with </a:t>
            </a:r>
            <a:r>
              <a:rPr sz="2400" spc="-5" dirty="0">
                <a:cs typeface="Myanmar Text"/>
              </a:rPr>
              <a:t>provision </a:t>
            </a:r>
            <a:r>
              <a:rPr sz="2400" dirty="0">
                <a:cs typeface="Myanmar Text"/>
              </a:rPr>
              <a:t>of</a:t>
            </a:r>
            <a:r>
              <a:rPr sz="2400" spc="140" dirty="0">
                <a:cs typeface="Myanmar Text"/>
              </a:rPr>
              <a:t> </a:t>
            </a:r>
            <a:r>
              <a:rPr sz="2400" dirty="0">
                <a:cs typeface="Myanmar Text"/>
              </a:rPr>
              <a:t>services.</a:t>
            </a:r>
          </a:p>
          <a:p>
            <a:pPr marL="12700" algn="just">
              <a:lnSpc>
                <a:spcPts val="2875"/>
              </a:lnSpc>
            </a:pPr>
            <a:r>
              <a:rPr sz="2400" dirty="0">
                <a:cs typeface="Myanmar Text"/>
              </a:rPr>
              <a:t>These </a:t>
            </a:r>
            <a:r>
              <a:rPr sz="2400" spc="-5" dirty="0">
                <a:cs typeface="Myanmar Text"/>
              </a:rPr>
              <a:t>services</a:t>
            </a:r>
            <a:r>
              <a:rPr sz="2400" spc="-30" dirty="0">
                <a:cs typeface="Myanmar Text"/>
              </a:rPr>
              <a:t> </a:t>
            </a:r>
            <a:r>
              <a:rPr sz="2400" spc="-5" dirty="0">
                <a:cs typeface="Myanmar Text"/>
              </a:rPr>
              <a:t>includes</a:t>
            </a:r>
            <a:r>
              <a:rPr sz="2400" spc="-5" dirty="0" smtClean="0">
                <a:cs typeface="Myanmar Text"/>
              </a:rPr>
              <a:t>,</a:t>
            </a:r>
            <a:endParaRPr sz="3650" dirty="0">
              <a:cs typeface="Myanmar Text"/>
            </a:endParaRPr>
          </a:p>
          <a:p>
            <a:pPr marL="437515" indent="-425450" algn="just">
              <a:lnSpc>
                <a:spcPct val="100000"/>
              </a:lnSpc>
              <a:buAutoNum type="arabicPeriod"/>
              <a:tabLst>
                <a:tab pos="437515" algn="l"/>
                <a:tab pos="438150" algn="l"/>
              </a:tabLst>
            </a:pPr>
            <a:r>
              <a:rPr sz="2400" dirty="0">
                <a:cs typeface="Myanmar Text"/>
              </a:rPr>
              <a:t>Whole</a:t>
            </a:r>
            <a:r>
              <a:rPr sz="2400" spc="5" dirty="0">
                <a:cs typeface="Myanmar Text"/>
              </a:rPr>
              <a:t> </a:t>
            </a:r>
            <a:r>
              <a:rPr sz="2400" dirty="0">
                <a:cs typeface="Myanmar Text"/>
              </a:rPr>
              <a:t>Sale</a:t>
            </a:r>
          </a:p>
          <a:p>
            <a:pPr marL="437515" indent="-425450" algn="just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37515" algn="l"/>
                <a:tab pos="438150" algn="l"/>
              </a:tabLst>
            </a:pPr>
            <a:r>
              <a:rPr sz="2400" spc="-5" dirty="0">
                <a:cs typeface="Myanmar Text"/>
              </a:rPr>
              <a:t>Health</a:t>
            </a:r>
            <a:r>
              <a:rPr sz="2400" dirty="0">
                <a:cs typeface="Myanmar Text"/>
              </a:rPr>
              <a:t> </a:t>
            </a:r>
            <a:r>
              <a:rPr sz="2400" spc="-5" dirty="0">
                <a:cs typeface="Myanmar Text"/>
              </a:rPr>
              <a:t>Care</a:t>
            </a:r>
            <a:endParaRPr sz="2400" dirty="0">
              <a:cs typeface="Myanmar Text"/>
            </a:endParaRPr>
          </a:p>
          <a:p>
            <a:pPr marL="437515" indent="-425450" algn="just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37515" algn="l"/>
                <a:tab pos="438150" algn="l"/>
              </a:tabLst>
            </a:pPr>
            <a:r>
              <a:rPr sz="2400" dirty="0" smtClean="0">
                <a:cs typeface="Myanmar Text"/>
              </a:rPr>
              <a:t>Tourism</a:t>
            </a:r>
            <a:endParaRPr sz="2400" dirty="0">
              <a:cs typeface="Myanmar Text"/>
            </a:endParaRPr>
          </a:p>
          <a:p>
            <a:pPr marL="437515" indent="-425450" algn="just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37515" algn="l"/>
                <a:tab pos="438150" algn="l"/>
              </a:tabLst>
            </a:pPr>
            <a:r>
              <a:rPr sz="2400" dirty="0">
                <a:cs typeface="Myanmar Text"/>
              </a:rPr>
              <a:t>Transport</a:t>
            </a:r>
          </a:p>
          <a:p>
            <a:pPr marL="437515" indent="-425450" algn="just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37515" algn="l"/>
                <a:tab pos="438150" algn="l"/>
              </a:tabLst>
            </a:pPr>
            <a:r>
              <a:rPr sz="2400" spc="-5" dirty="0">
                <a:cs typeface="Myanmar Text"/>
              </a:rPr>
              <a:t>Education</a:t>
            </a:r>
            <a:endParaRPr sz="2400" dirty="0">
              <a:cs typeface="Myanmar Tex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533400"/>
            <a:ext cx="26543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latin typeface="+mn-lt"/>
              </a:rPr>
              <a:t>Whole</a:t>
            </a:r>
            <a:r>
              <a:rPr sz="4200" b="1" spc="-90" dirty="0">
                <a:latin typeface="+mn-lt"/>
              </a:rPr>
              <a:t> </a:t>
            </a:r>
            <a:r>
              <a:rPr sz="4200" b="1" spc="-5" dirty="0">
                <a:latin typeface="+mn-lt"/>
              </a:rPr>
              <a:t>Sale</a:t>
            </a:r>
            <a:endParaRPr sz="4200" b="1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676" y="1549653"/>
            <a:ext cx="8296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Myanmar Text"/>
                <a:cs typeface="Myanmar Text"/>
              </a:rPr>
              <a:t>Wholesaling</a:t>
            </a:r>
            <a:r>
              <a:rPr sz="2000" spc="-5" dirty="0">
                <a:latin typeface="Myanmar Text"/>
                <a:cs typeface="Myanmar Text"/>
              </a:rPr>
              <a:t>, </a:t>
            </a:r>
            <a:r>
              <a:rPr sz="2000" b="1" spc="-5" dirty="0">
                <a:latin typeface="Myanmar Text"/>
                <a:cs typeface="Myanmar Text"/>
              </a:rPr>
              <a:t>jobbing</a:t>
            </a:r>
            <a:r>
              <a:rPr sz="2000" spc="-5" dirty="0">
                <a:latin typeface="Myanmar Text"/>
                <a:cs typeface="Myanmar Text"/>
              </a:rPr>
              <a:t>, </a:t>
            </a:r>
            <a:r>
              <a:rPr sz="2000" dirty="0">
                <a:latin typeface="Myanmar Text"/>
                <a:cs typeface="Myanmar Text"/>
              </a:rPr>
              <a:t>or </a:t>
            </a:r>
            <a:r>
              <a:rPr sz="2000" b="1" spc="-5" dirty="0">
                <a:latin typeface="Myanmar Text"/>
                <a:cs typeface="Myanmar Text"/>
              </a:rPr>
              <a:t>distributing </a:t>
            </a:r>
            <a:r>
              <a:rPr sz="2000" spc="-5" dirty="0">
                <a:latin typeface="Myanmar Text"/>
                <a:cs typeface="Myanmar Text"/>
              </a:rPr>
              <a:t>is </a:t>
            </a:r>
            <a:r>
              <a:rPr sz="2000" dirty="0">
                <a:latin typeface="Myanmar Text"/>
                <a:cs typeface="Myanmar Text"/>
              </a:rPr>
              <a:t>the </a:t>
            </a:r>
            <a:r>
              <a:rPr sz="2000" spc="-5" dirty="0">
                <a:latin typeface="Myanmar Text"/>
                <a:cs typeface="Myanmar Text"/>
              </a:rPr>
              <a:t>sale </a:t>
            </a:r>
            <a:r>
              <a:rPr sz="2000" dirty="0">
                <a:latin typeface="Myanmar Text"/>
                <a:cs typeface="Myanmar Text"/>
              </a:rPr>
              <a:t>of goods to</a:t>
            </a:r>
            <a:r>
              <a:rPr sz="2000" spc="20" dirty="0">
                <a:latin typeface="Myanmar Text"/>
                <a:cs typeface="Myanmar Text"/>
              </a:rPr>
              <a:t> </a:t>
            </a:r>
            <a:r>
              <a:rPr sz="2000" u="heavy" spc="-5" dirty="0">
                <a:uFill>
                  <a:solidFill>
                    <a:srgbClr val="57C1B9"/>
                  </a:solidFill>
                </a:uFill>
                <a:latin typeface="Myanmar Text"/>
                <a:cs typeface="Myanmar Text"/>
                <a:hlinkClick r:id="rId2"/>
              </a:rPr>
              <a:t>retailers</a:t>
            </a:r>
            <a:r>
              <a:rPr sz="2000" spc="-5" dirty="0">
                <a:latin typeface="Myanmar Text"/>
                <a:cs typeface="Myanmar Text"/>
              </a:rPr>
              <a:t>,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60" y="1852625"/>
            <a:ext cx="3470910" cy="12343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105"/>
              </a:spcBef>
            </a:pPr>
            <a:r>
              <a:rPr sz="2000" u="heavy" spc="-5" dirty="0">
                <a:uFill>
                  <a:solidFill>
                    <a:srgbClr val="57C1B9"/>
                  </a:solidFill>
                </a:uFill>
                <a:latin typeface="Myanmar Text"/>
                <a:cs typeface="Myanmar Text"/>
                <a:hlinkClick r:id="rId3"/>
              </a:rPr>
              <a:t>industrial</a:t>
            </a:r>
            <a:r>
              <a:rPr sz="2000" spc="-5" dirty="0">
                <a:latin typeface="Myanmar Text"/>
                <a:cs typeface="Myanmar Text"/>
              </a:rPr>
              <a:t>, </a:t>
            </a:r>
            <a:r>
              <a:rPr sz="2000" u="heavy" dirty="0">
                <a:uFill>
                  <a:solidFill>
                    <a:srgbClr val="57C1B9"/>
                  </a:solidFill>
                </a:uFill>
                <a:latin typeface="Myanmar Text"/>
                <a:cs typeface="Myanmar Text"/>
                <a:hlinkClick r:id="rId4"/>
              </a:rPr>
              <a:t>commercial</a:t>
            </a:r>
            <a:r>
              <a:rPr sz="2000" spc="-15" dirty="0">
                <a:latin typeface="Myanmar Text"/>
                <a:cs typeface="Myanmar Text"/>
                <a:hlinkClick r:id="rId4"/>
              </a:rPr>
              <a:t> </a:t>
            </a:r>
            <a:r>
              <a:rPr sz="2000" dirty="0">
                <a:latin typeface="Myanmar Text"/>
                <a:cs typeface="Myanmar Text"/>
              </a:rPr>
              <a:t>users.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5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</a:pPr>
            <a:endParaRPr lang="en-US" sz="1800" b="1" spc="-5" dirty="0" smtClean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 smtClean="0">
                <a:latin typeface="Myanmar Text"/>
                <a:cs typeface="Myanmar Text"/>
              </a:rPr>
              <a:t>Baking </a:t>
            </a:r>
            <a:r>
              <a:rPr sz="1800" b="1" spc="-5" dirty="0">
                <a:latin typeface="Myanmar Text"/>
                <a:cs typeface="Myanmar Text"/>
              </a:rPr>
              <a:t>Needs in</a:t>
            </a:r>
            <a:r>
              <a:rPr sz="1800" b="1" spc="-25" dirty="0">
                <a:latin typeface="Myanmar Text"/>
                <a:cs typeface="Myanmar Text"/>
              </a:rPr>
              <a:t> </a:t>
            </a:r>
            <a:r>
              <a:rPr sz="1800" b="1" spc="-5" dirty="0">
                <a:latin typeface="Myanmar Text"/>
                <a:cs typeface="Myanmar Text"/>
              </a:rPr>
              <a:t>Warehouse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1504" y="2697607"/>
            <a:ext cx="2362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Myanmar Text"/>
                <a:cs typeface="Myanmar Text"/>
              </a:rPr>
              <a:t>Clothes in</a:t>
            </a:r>
            <a:r>
              <a:rPr sz="1800" b="1" spc="-60" dirty="0">
                <a:latin typeface="Myanmar Text"/>
                <a:cs typeface="Myanmar Text"/>
              </a:rPr>
              <a:t> </a:t>
            </a:r>
            <a:r>
              <a:rPr sz="1800" b="1" dirty="0">
                <a:latin typeface="Myanmar Text"/>
                <a:cs typeface="Myanmar Text"/>
              </a:rPr>
              <a:t>Warehouse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2020" y="3197351"/>
            <a:ext cx="4191000" cy="259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3276600"/>
            <a:ext cx="4085844" cy="2511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34403"/>
            <a:ext cx="362732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+mn-lt"/>
              </a:rPr>
              <a:t>Health</a:t>
            </a:r>
            <a:r>
              <a:rPr sz="4200" b="1" spc="-95" dirty="0">
                <a:latin typeface="+mn-lt"/>
              </a:rPr>
              <a:t> </a:t>
            </a:r>
            <a:r>
              <a:rPr sz="4200" b="1" spc="-5" dirty="0">
                <a:latin typeface="+mn-lt"/>
              </a:rPr>
              <a:t>Care</a:t>
            </a:r>
            <a:endParaRPr sz="4200" b="1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90930"/>
            <a:ext cx="844994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cs typeface="Myanmar Text"/>
              </a:rPr>
              <a:t>Health care </a:t>
            </a:r>
            <a:r>
              <a:rPr sz="2400" spc="-5" dirty="0">
                <a:cs typeface="Myanmar Text"/>
              </a:rPr>
              <a:t>is </a:t>
            </a:r>
            <a:r>
              <a:rPr sz="2400" dirty="0">
                <a:cs typeface="Myanmar Text"/>
              </a:rPr>
              <a:t>a </a:t>
            </a:r>
            <a:r>
              <a:rPr sz="2400" spc="-5" dirty="0">
                <a:cs typeface="Myanmar Text"/>
              </a:rPr>
              <a:t>improvement </a:t>
            </a:r>
            <a:r>
              <a:rPr sz="2400" dirty="0">
                <a:cs typeface="Myanmar Text"/>
              </a:rPr>
              <a:t>of health via the </a:t>
            </a:r>
            <a:r>
              <a:rPr sz="2400" u="heavy" dirty="0">
                <a:uFill>
                  <a:solidFill>
                    <a:srgbClr val="57C1B9"/>
                  </a:solidFill>
                </a:uFill>
                <a:cs typeface="Myanmar Text"/>
                <a:hlinkClick r:id="rId2"/>
              </a:rPr>
              <a:t>diagnosis</a:t>
            </a:r>
            <a:r>
              <a:rPr sz="2400" dirty="0">
                <a:cs typeface="Myanmar Text"/>
              </a:rPr>
              <a:t>,</a:t>
            </a:r>
            <a:r>
              <a:rPr sz="2400" dirty="0">
                <a:cs typeface="Myanmar Text"/>
                <a:hlinkClick r:id="rId3"/>
              </a:rPr>
              <a:t> </a:t>
            </a:r>
            <a:r>
              <a:rPr sz="2400" u="heavy" dirty="0">
                <a:uFill>
                  <a:solidFill>
                    <a:srgbClr val="57C1B9"/>
                  </a:solidFill>
                </a:uFill>
                <a:cs typeface="Myanmar Text"/>
                <a:hlinkClick r:id="rId3"/>
              </a:rPr>
              <a:t>treatment</a:t>
            </a:r>
            <a:r>
              <a:rPr sz="2400" dirty="0">
                <a:cs typeface="Myanmar Text"/>
              </a:rPr>
              <a:t>, </a:t>
            </a:r>
            <a:r>
              <a:rPr sz="2400" dirty="0" smtClean="0">
                <a:cs typeface="Myanmar Text"/>
              </a:rPr>
              <a:t>and</a:t>
            </a:r>
            <a:r>
              <a:rPr lang="en-US" sz="2400" dirty="0" smtClean="0">
                <a:cs typeface="Myanmar Text"/>
              </a:rPr>
              <a:t> </a:t>
            </a:r>
            <a:r>
              <a:rPr sz="2400" u="heavy" spc="-5" dirty="0" smtClean="0">
                <a:uFill>
                  <a:solidFill>
                    <a:srgbClr val="57C1B9"/>
                  </a:solidFill>
                </a:uFill>
                <a:cs typeface="Myanmar Text"/>
                <a:hlinkClick r:id="rId4"/>
              </a:rPr>
              <a:t>prevention</a:t>
            </a:r>
            <a:r>
              <a:rPr sz="2400" spc="-5" dirty="0" smtClean="0">
                <a:cs typeface="Myanmar Text"/>
                <a:hlinkClick r:id="rId4"/>
              </a:rPr>
              <a:t> </a:t>
            </a:r>
            <a:r>
              <a:rPr sz="2400" dirty="0">
                <a:cs typeface="Myanmar Text"/>
              </a:rPr>
              <a:t>of</a:t>
            </a:r>
            <a:r>
              <a:rPr sz="2400" dirty="0">
                <a:cs typeface="Myanmar Text"/>
                <a:hlinkClick r:id="rId5"/>
              </a:rPr>
              <a:t> </a:t>
            </a:r>
            <a:r>
              <a:rPr sz="2400" u="heavy" spc="-5" dirty="0">
                <a:uFill>
                  <a:solidFill>
                    <a:srgbClr val="57C1B9"/>
                  </a:solidFill>
                </a:uFill>
                <a:cs typeface="Myanmar Text"/>
                <a:hlinkClick r:id="rId5"/>
              </a:rPr>
              <a:t>disease</a:t>
            </a:r>
            <a:r>
              <a:rPr sz="2400" spc="-5" dirty="0">
                <a:cs typeface="Myanmar Text"/>
              </a:rPr>
              <a:t>,</a:t>
            </a:r>
            <a:r>
              <a:rPr sz="2400" spc="-5" dirty="0">
                <a:cs typeface="Myanmar Text"/>
                <a:hlinkClick r:id="rId6"/>
              </a:rPr>
              <a:t> </a:t>
            </a:r>
            <a:r>
              <a:rPr sz="2400" u="heavy" spc="-5" dirty="0">
                <a:uFill>
                  <a:solidFill>
                    <a:srgbClr val="57C1B9"/>
                  </a:solidFill>
                </a:uFill>
                <a:cs typeface="Myanmar Text"/>
                <a:hlinkClick r:id="rId6"/>
              </a:rPr>
              <a:t>illness</a:t>
            </a:r>
            <a:r>
              <a:rPr sz="2400" spc="-5" dirty="0">
                <a:cs typeface="Myanmar Text"/>
              </a:rPr>
              <a:t>,</a:t>
            </a:r>
            <a:r>
              <a:rPr sz="2400" spc="-5" dirty="0">
                <a:cs typeface="Myanmar Text"/>
                <a:hlinkClick r:id="rId7"/>
              </a:rPr>
              <a:t> </a:t>
            </a:r>
            <a:r>
              <a:rPr sz="2400" u="heavy" spc="-5" dirty="0">
                <a:uFill>
                  <a:solidFill>
                    <a:srgbClr val="57C1B9"/>
                  </a:solidFill>
                </a:uFill>
                <a:cs typeface="Myanmar Text"/>
                <a:hlinkClick r:id="rId7"/>
              </a:rPr>
              <a:t>injury</a:t>
            </a:r>
            <a:r>
              <a:rPr sz="2400" spc="-5" dirty="0">
                <a:cs typeface="Myanmar Text"/>
              </a:rPr>
              <a:t>, </a:t>
            </a:r>
            <a:r>
              <a:rPr sz="2400" dirty="0">
                <a:cs typeface="Myanmar Text"/>
              </a:rPr>
              <a:t>and other</a:t>
            </a:r>
            <a:r>
              <a:rPr sz="2400" dirty="0">
                <a:cs typeface="Myanmar Text"/>
                <a:hlinkClick r:id="rId8"/>
              </a:rPr>
              <a:t> </a:t>
            </a:r>
            <a:r>
              <a:rPr sz="2400" u="heavy" dirty="0">
                <a:solidFill>
                  <a:srgbClr val="00B0F0"/>
                </a:solidFill>
                <a:uFill>
                  <a:solidFill>
                    <a:srgbClr val="57C1B9"/>
                  </a:solidFill>
                </a:uFill>
                <a:cs typeface="Myanmar Text"/>
                <a:hlinkClick r:id="rId8"/>
              </a:rPr>
              <a:t>physical and mental </a:t>
            </a:r>
            <a:r>
              <a:rPr sz="2400" dirty="0">
                <a:solidFill>
                  <a:srgbClr val="00B0F0"/>
                </a:solidFill>
                <a:cs typeface="Myanmar Text"/>
              </a:rPr>
              <a:t> </a:t>
            </a:r>
            <a:r>
              <a:rPr sz="2400" spc="-5" dirty="0">
                <a:cs typeface="Myanmar Text"/>
              </a:rPr>
              <a:t>illness </a:t>
            </a:r>
            <a:r>
              <a:rPr sz="2400" dirty="0">
                <a:cs typeface="Myanmar Text"/>
              </a:rPr>
              <a:t>human</a:t>
            </a:r>
            <a:r>
              <a:rPr sz="2400" spc="20" dirty="0">
                <a:cs typeface="Myanmar Text"/>
              </a:rPr>
              <a:t> </a:t>
            </a:r>
            <a:r>
              <a:rPr sz="2400" spc="-5" dirty="0">
                <a:cs typeface="Myanmar Text"/>
              </a:rPr>
              <a:t>beings.</a:t>
            </a:r>
            <a:endParaRPr sz="2400" dirty="0"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362200"/>
            <a:ext cx="6248400" cy="41650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60375"/>
            <a:ext cx="25146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+mn-lt"/>
              </a:rPr>
              <a:t>Tourism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19530"/>
            <a:ext cx="82696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cs typeface="Myanmar Text"/>
              </a:rPr>
              <a:t>Tertiary </a:t>
            </a:r>
            <a:r>
              <a:rPr sz="2400" spc="-5" dirty="0">
                <a:cs typeface="Myanmar Text"/>
              </a:rPr>
              <a:t>sector involves </a:t>
            </a:r>
            <a:r>
              <a:rPr sz="2400" dirty="0">
                <a:cs typeface="Myanmar Text"/>
              </a:rPr>
              <a:t>tourism which provide us with accommodation  and</a:t>
            </a:r>
            <a:r>
              <a:rPr sz="2400" spc="-15" dirty="0">
                <a:cs typeface="Myanmar Text"/>
              </a:rPr>
              <a:t> </a:t>
            </a:r>
            <a:r>
              <a:rPr sz="2400" dirty="0">
                <a:cs typeface="Myanmar Text"/>
              </a:rPr>
              <a:t>entertainment.</a:t>
            </a:r>
          </a:p>
        </p:txBody>
      </p:sp>
      <p:sp>
        <p:nvSpPr>
          <p:cNvPr id="4" name="object 4"/>
          <p:cNvSpPr/>
          <p:nvPr/>
        </p:nvSpPr>
        <p:spPr>
          <a:xfrm>
            <a:off x="274320" y="2936748"/>
            <a:ext cx="3886200" cy="260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4359" y="2933700"/>
            <a:ext cx="4190999" cy="2615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07975"/>
            <a:ext cx="301772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+mn-lt"/>
              </a:rPr>
              <a:t>Transport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67130"/>
            <a:ext cx="82169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cs typeface="Myanmar Text"/>
              </a:rPr>
              <a:t>A tertiary </a:t>
            </a:r>
            <a:r>
              <a:rPr sz="2400" spc="-5" dirty="0">
                <a:cs typeface="Myanmar Text"/>
              </a:rPr>
              <a:t>sector </a:t>
            </a:r>
            <a:r>
              <a:rPr sz="2400" dirty="0">
                <a:cs typeface="Myanmar Text"/>
              </a:rPr>
              <a:t>through which goods and people can </a:t>
            </a:r>
            <a:r>
              <a:rPr sz="2400" spc="-5" dirty="0">
                <a:cs typeface="Myanmar Text"/>
              </a:rPr>
              <a:t>move from </a:t>
            </a:r>
            <a:r>
              <a:rPr sz="2400" dirty="0">
                <a:cs typeface="Myanmar Text"/>
              </a:rPr>
              <a:t>one  </a:t>
            </a:r>
            <a:r>
              <a:rPr sz="2400" spc="-5" dirty="0">
                <a:cs typeface="Myanmar Text"/>
              </a:rPr>
              <a:t>place </a:t>
            </a:r>
            <a:r>
              <a:rPr sz="2400" dirty="0">
                <a:cs typeface="Myanmar Text"/>
              </a:rPr>
              <a:t>to another</a:t>
            </a:r>
            <a:r>
              <a:rPr sz="2400" spc="-10" dirty="0">
                <a:cs typeface="Myanmar Text"/>
              </a:rPr>
              <a:t> </a:t>
            </a:r>
            <a:r>
              <a:rPr sz="2400" dirty="0">
                <a:cs typeface="Myanmar Text"/>
              </a:rPr>
              <a:t>place.</a:t>
            </a:r>
          </a:p>
        </p:txBody>
      </p:sp>
      <p:sp>
        <p:nvSpPr>
          <p:cNvPr id="4" name="object 4"/>
          <p:cNvSpPr/>
          <p:nvPr/>
        </p:nvSpPr>
        <p:spPr>
          <a:xfrm>
            <a:off x="79247" y="2819400"/>
            <a:ext cx="4416552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2819400"/>
            <a:ext cx="4227576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23545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+mn-lt"/>
              </a:rPr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44853"/>
            <a:ext cx="804799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55600" marR="5080" indent="-342900" algn="just">
              <a:lnSpc>
                <a:spcPts val="2390"/>
              </a:lnSpc>
              <a:spcBef>
                <a:spcPts val="19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cs typeface="Myanmar Text"/>
              </a:rPr>
              <a:t>Education </a:t>
            </a:r>
            <a:r>
              <a:rPr sz="2400" spc="-5" dirty="0">
                <a:cs typeface="Myanmar Text"/>
              </a:rPr>
              <a:t>is </a:t>
            </a:r>
            <a:r>
              <a:rPr sz="2400" dirty="0">
                <a:cs typeface="Myanmar Text"/>
              </a:rPr>
              <a:t>the </a:t>
            </a:r>
            <a:r>
              <a:rPr sz="2400" spc="-5" dirty="0">
                <a:cs typeface="Myanmar Text"/>
              </a:rPr>
              <a:t>process </a:t>
            </a:r>
            <a:r>
              <a:rPr sz="2400" dirty="0">
                <a:cs typeface="Myanmar Text"/>
              </a:rPr>
              <a:t>of </a:t>
            </a:r>
            <a:r>
              <a:rPr sz="2400" spc="-5" dirty="0">
                <a:cs typeface="Myanmar Text"/>
              </a:rPr>
              <a:t>facilitating </a:t>
            </a:r>
            <a:r>
              <a:rPr sz="2400" u="heavy" spc="-5" dirty="0">
                <a:uFill>
                  <a:solidFill>
                    <a:srgbClr val="57C1B9"/>
                  </a:solidFill>
                </a:uFill>
                <a:cs typeface="Myanmar Text"/>
                <a:hlinkClick r:id="rId2"/>
              </a:rPr>
              <a:t>learning</a:t>
            </a:r>
            <a:r>
              <a:rPr sz="2400" spc="-5" dirty="0">
                <a:cs typeface="Myanmar Text"/>
              </a:rPr>
              <a:t>, </a:t>
            </a:r>
            <a:r>
              <a:rPr sz="2400" dirty="0">
                <a:cs typeface="Myanmar Text"/>
              </a:rPr>
              <a:t>or the acquisition of </a:t>
            </a:r>
            <a:r>
              <a:rPr sz="2400" u="heavy" dirty="0">
                <a:uFill>
                  <a:solidFill>
                    <a:srgbClr val="57C1B9"/>
                  </a:solidFill>
                </a:uFill>
                <a:cs typeface="Myanmar Text"/>
                <a:hlinkClick r:id="rId3"/>
              </a:rPr>
              <a:t> </a:t>
            </a:r>
            <a:r>
              <a:rPr sz="2400" u="heavy" spc="-5" dirty="0">
                <a:uFill>
                  <a:solidFill>
                    <a:srgbClr val="57C1B9"/>
                  </a:solidFill>
                </a:uFill>
                <a:cs typeface="Myanmar Text"/>
                <a:hlinkClick r:id="rId3"/>
              </a:rPr>
              <a:t>knowledge</a:t>
            </a:r>
            <a:r>
              <a:rPr sz="2400" spc="-5" dirty="0">
                <a:cs typeface="Myanmar Text"/>
              </a:rPr>
              <a:t>,</a:t>
            </a:r>
            <a:r>
              <a:rPr sz="2400" spc="-5" dirty="0">
                <a:cs typeface="Myanmar Text"/>
                <a:hlinkClick r:id="rId4"/>
              </a:rPr>
              <a:t> </a:t>
            </a:r>
            <a:r>
              <a:rPr sz="2400" u="heavy" spc="-5" dirty="0">
                <a:uFill>
                  <a:solidFill>
                    <a:srgbClr val="57C1B9"/>
                  </a:solidFill>
                </a:uFill>
                <a:cs typeface="Myanmar Text"/>
                <a:hlinkClick r:id="rId4"/>
              </a:rPr>
              <a:t>skills</a:t>
            </a:r>
            <a:r>
              <a:rPr sz="2400" spc="-5" dirty="0">
                <a:cs typeface="Myanmar Text"/>
              </a:rPr>
              <a:t>,</a:t>
            </a:r>
            <a:r>
              <a:rPr sz="2400" spc="-5" dirty="0">
                <a:cs typeface="Myanmar Text"/>
                <a:hlinkClick r:id="rId5"/>
              </a:rPr>
              <a:t> </a:t>
            </a:r>
            <a:r>
              <a:rPr sz="2400" u="heavy" dirty="0">
                <a:uFill>
                  <a:solidFill>
                    <a:srgbClr val="57C1B9"/>
                  </a:solidFill>
                </a:uFill>
                <a:cs typeface="Myanmar Text"/>
                <a:hlinkClick r:id="rId5"/>
              </a:rPr>
              <a:t>values</a:t>
            </a:r>
            <a:r>
              <a:rPr sz="2400" dirty="0">
                <a:cs typeface="Myanmar Text"/>
              </a:rPr>
              <a:t>,</a:t>
            </a:r>
            <a:r>
              <a:rPr sz="2400" dirty="0">
                <a:cs typeface="Myanmar Text"/>
                <a:hlinkClick r:id="rId6"/>
              </a:rPr>
              <a:t> </a:t>
            </a:r>
            <a:r>
              <a:rPr sz="2400" u="heavy" spc="-5" dirty="0">
                <a:uFill>
                  <a:solidFill>
                    <a:srgbClr val="57C1B9"/>
                  </a:solidFill>
                </a:uFill>
                <a:cs typeface="Myanmar Text"/>
                <a:hlinkClick r:id="rId6"/>
              </a:rPr>
              <a:t>beliefs</a:t>
            </a:r>
            <a:r>
              <a:rPr sz="2400" spc="-5" dirty="0">
                <a:cs typeface="Myanmar Text"/>
              </a:rPr>
              <a:t>, </a:t>
            </a:r>
            <a:r>
              <a:rPr sz="2400" dirty="0">
                <a:cs typeface="Myanmar Text"/>
              </a:rPr>
              <a:t>and</a:t>
            </a:r>
            <a:r>
              <a:rPr sz="2400" spc="90" dirty="0">
                <a:cs typeface="Myanmar Text"/>
                <a:hlinkClick r:id="rId7"/>
              </a:rPr>
              <a:t> </a:t>
            </a:r>
            <a:r>
              <a:rPr sz="2400" u="heavy" dirty="0">
                <a:uFill>
                  <a:solidFill>
                    <a:srgbClr val="57C1B9"/>
                  </a:solidFill>
                </a:uFill>
                <a:cs typeface="Myanmar Text"/>
                <a:hlinkClick r:id="rId7"/>
              </a:rPr>
              <a:t>habits</a:t>
            </a:r>
            <a:r>
              <a:rPr sz="2400" dirty="0">
                <a:cs typeface="Myanmar Text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2819399"/>
            <a:ext cx="7592568" cy="3464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58797" y="995925"/>
            <a:ext cx="4662805" cy="4716676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789940">
              <a:lnSpc>
                <a:spcPct val="100000"/>
              </a:lnSpc>
              <a:spcBef>
                <a:spcPts val="1080"/>
              </a:spcBef>
            </a:pPr>
            <a:r>
              <a:rPr sz="3200" b="1" dirty="0">
                <a:cs typeface="Myanmar Text"/>
              </a:rPr>
              <a:t>Three Sector</a:t>
            </a:r>
            <a:r>
              <a:rPr sz="3200" b="1" spc="-20" dirty="0">
                <a:cs typeface="Myanmar Text"/>
              </a:rPr>
              <a:t> </a:t>
            </a:r>
            <a:r>
              <a:rPr sz="3200" b="1" spc="-5" dirty="0">
                <a:cs typeface="Myanmar Text"/>
              </a:rPr>
              <a:t>Theory</a:t>
            </a:r>
            <a:endParaRPr sz="3200" dirty="0">
              <a:cs typeface="Myanmar Text"/>
            </a:endParaRPr>
          </a:p>
          <a:p>
            <a:pPr marL="285115" indent="-273050">
              <a:lnSpc>
                <a:spcPct val="100000"/>
              </a:lnSpc>
              <a:spcBef>
                <a:spcPts val="985"/>
              </a:spcBef>
              <a:buChar char="-"/>
              <a:tabLst>
                <a:tab pos="285750" algn="l"/>
              </a:tabLst>
            </a:pPr>
            <a:r>
              <a:rPr sz="3200" spc="-5" dirty="0">
                <a:cs typeface="Myanmar Text"/>
              </a:rPr>
              <a:t>Primary</a:t>
            </a:r>
            <a:endParaRPr sz="3200" dirty="0">
              <a:cs typeface="Myanmar Text"/>
            </a:endParaRPr>
          </a:p>
          <a:p>
            <a:pPr marL="285115" indent="-273050">
              <a:lnSpc>
                <a:spcPct val="100000"/>
              </a:lnSpc>
              <a:spcBef>
                <a:spcPts val="994"/>
              </a:spcBef>
              <a:buChar char="-"/>
              <a:tabLst>
                <a:tab pos="285750" algn="l"/>
              </a:tabLst>
            </a:pPr>
            <a:r>
              <a:rPr sz="3200" spc="-5" dirty="0">
                <a:cs typeface="Myanmar Text"/>
              </a:rPr>
              <a:t>Secondary</a:t>
            </a:r>
            <a:endParaRPr sz="3200" dirty="0">
              <a:cs typeface="Myanmar Text"/>
            </a:endParaRPr>
          </a:p>
          <a:p>
            <a:pPr marL="285115" indent="-273050">
              <a:lnSpc>
                <a:spcPct val="100000"/>
              </a:lnSpc>
              <a:spcBef>
                <a:spcPts val="1000"/>
              </a:spcBef>
              <a:buChar char="-"/>
              <a:tabLst>
                <a:tab pos="285750" algn="l"/>
              </a:tabLst>
            </a:pPr>
            <a:r>
              <a:rPr sz="3200" dirty="0">
                <a:cs typeface="Myanmar Text"/>
              </a:rPr>
              <a:t>Tertiary</a:t>
            </a: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3100" dirty="0">
              <a:cs typeface="Myanmar Text"/>
            </a:endParaRPr>
          </a:p>
          <a:p>
            <a:pPr marL="678180">
              <a:lnSpc>
                <a:spcPct val="100000"/>
              </a:lnSpc>
            </a:pPr>
            <a:r>
              <a:rPr sz="3200" b="1" spc="-5" dirty="0">
                <a:cs typeface="Myanmar Text"/>
              </a:rPr>
              <a:t>Additional</a:t>
            </a:r>
            <a:r>
              <a:rPr sz="3200" b="1" spc="5" dirty="0">
                <a:cs typeface="Myanmar Text"/>
              </a:rPr>
              <a:t> </a:t>
            </a:r>
            <a:r>
              <a:rPr sz="3200" b="1" dirty="0">
                <a:cs typeface="Myanmar Text"/>
              </a:rPr>
              <a:t>Sectors</a:t>
            </a:r>
            <a:endParaRPr sz="3200" dirty="0"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3200" dirty="0">
                <a:cs typeface="Myanmar Text"/>
              </a:rPr>
              <a:t>-Quaternary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dirty="0">
                <a:cs typeface="Myanmar Text"/>
              </a:rPr>
              <a:t>-Quinary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43110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+mn-lt"/>
              </a:rPr>
              <a:t>Additional</a:t>
            </a:r>
            <a:r>
              <a:rPr sz="4000" b="1" spc="-85" dirty="0">
                <a:latin typeface="+mn-lt"/>
              </a:rPr>
              <a:t> </a:t>
            </a:r>
            <a:r>
              <a:rPr sz="4000" b="1" spc="-5" dirty="0">
                <a:latin typeface="+mn-lt"/>
              </a:rPr>
              <a:t>Sectors</a:t>
            </a:r>
            <a:endParaRPr sz="4000" b="1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1970658"/>
            <a:ext cx="5657215" cy="925253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69265" marR="5080" indent="-457200">
              <a:lnSpc>
                <a:spcPts val="3350"/>
              </a:lnSpc>
              <a:spcBef>
                <a:spcPts val="215"/>
              </a:spcBef>
              <a:tabLst>
                <a:tab pos="469265" algn="l"/>
              </a:tabLst>
            </a:pPr>
            <a:r>
              <a:rPr sz="2250" b="1" dirty="0">
                <a:latin typeface="Myanmar Text"/>
                <a:cs typeface="Myanmar Text"/>
              </a:rPr>
              <a:t>1.	</a:t>
            </a:r>
            <a:r>
              <a:rPr sz="2800" b="1" spc="-10" dirty="0" smtClean="0">
                <a:latin typeface="Myanmar Text"/>
                <a:cs typeface="Myanmar Text"/>
              </a:rPr>
              <a:t>Quaternary </a:t>
            </a:r>
            <a:r>
              <a:rPr sz="2800" b="1" spc="-5" dirty="0" smtClean="0">
                <a:latin typeface="Myanmar Text"/>
                <a:cs typeface="Myanmar Text"/>
              </a:rPr>
              <a:t>Sector</a:t>
            </a:r>
            <a:endParaRPr lang="en-US" sz="2800" spc="-5" dirty="0" smtClean="0">
              <a:latin typeface="Myanmar Text"/>
              <a:cs typeface="Myanmar Text"/>
            </a:endParaRPr>
          </a:p>
          <a:p>
            <a:pPr marL="469265" marR="5080" indent="-457200">
              <a:lnSpc>
                <a:spcPts val="3350"/>
              </a:lnSpc>
              <a:spcBef>
                <a:spcPts val="215"/>
              </a:spcBef>
              <a:tabLst>
                <a:tab pos="469265" algn="l"/>
              </a:tabLst>
            </a:pPr>
            <a:r>
              <a:rPr lang="en-US" sz="2800" spc="-5" dirty="0">
                <a:latin typeface="Myanmar Text"/>
                <a:cs typeface="Myanmar Text"/>
              </a:rPr>
              <a:t>	</a:t>
            </a:r>
            <a:r>
              <a:rPr sz="2800" spc="-5" dirty="0" smtClean="0">
                <a:latin typeface="Myanmar Text"/>
                <a:cs typeface="Myanmar Text"/>
              </a:rPr>
              <a:t>(</a:t>
            </a:r>
            <a:r>
              <a:rPr sz="2800" spc="-5" dirty="0">
                <a:latin typeface="Myanmar Text"/>
                <a:cs typeface="Myanmar Text"/>
              </a:rPr>
              <a:t>Information  </a:t>
            </a:r>
            <a:r>
              <a:rPr sz="2800" spc="-10" dirty="0">
                <a:latin typeface="Myanmar Text"/>
                <a:cs typeface="Myanmar Text"/>
              </a:rPr>
              <a:t>Services)</a:t>
            </a:r>
            <a:endParaRPr sz="28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76" y="4058792"/>
            <a:ext cx="595185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7055" algn="l"/>
              </a:tabLst>
            </a:pPr>
            <a:r>
              <a:rPr sz="2250" spc="-5" dirty="0">
                <a:latin typeface="Myanmar Text"/>
                <a:cs typeface="Myanmar Text"/>
              </a:rPr>
              <a:t>2.	</a:t>
            </a:r>
            <a:r>
              <a:rPr sz="2800" b="1" spc="-10" dirty="0" err="1">
                <a:latin typeface="Myanmar Text"/>
                <a:cs typeface="Myanmar Text"/>
              </a:rPr>
              <a:t>Quinary</a:t>
            </a:r>
            <a:r>
              <a:rPr sz="2800" b="1" spc="-10" dirty="0">
                <a:latin typeface="Myanmar Text"/>
                <a:cs typeface="Myanmar Text"/>
              </a:rPr>
              <a:t> </a:t>
            </a:r>
            <a:r>
              <a:rPr sz="2800" b="1" spc="-5" dirty="0" smtClean="0">
                <a:latin typeface="Myanmar Text"/>
                <a:cs typeface="Myanmar Text"/>
              </a:rPr>
              <a:t>Sector</a:t>
            </a:r>
            <a:endParaRPr lang="en-US" sz="2800" spc="-5" dirty="0" smtClean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7055" algn="l"/>
              </a:tabLst>
            </a:pPr>
            <a:r>
              <a:rPr lang="en-US" sz="2800" spc="-5" dirty="0">
                <a:latin typeface="Myanmar Text"/>
                <a:cs typeface="Myanmar Text"/>
              </a:rPr>
              <a:t>	</a:t>
            </a:r>
            <a:r>
              <a:rPr sz="2800" spc="-5" dirty="0" smtClean="0">
                <a:latin typeface="Myanmar Text"/>
                <a:cs typeface="Myanmar Text"/>
              </a:rPr>
              <a:t>(</a:t>
            </a:r>
            <a:r>
              <a:rPr sz="2800" spc="-5" dirty="0">
                <a:latin typeface="Myanmar Text"/>
                <a:cs typeface="Myanmar Text"/>
              </a:rPr>
              <a:t>Human</a:t>
            </a:r>
            <a:r>
              <a:rPr sz="2800" spc="85" dirty="0">
                <a:latin typeface="Myanmar Text"/>
                <a:cs typeface="Myanmar Text"/>
              </a:rPr>
              <a:t> </a:t>
            </a:r>
            <a:r>
              <a:rPr sz="2800" spc="-10" dirty="0">
                <a:latin typeface="Myanmar Text"/>
                <a:cs typeface="Myanmar Text"/>
              </a:rPr>
              <a:t>Services)</a:t>
            </a:r>
            <a:endParaRPr sz="28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3634"/>
            <a:ext cx="545612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spc="30" dirty="0">
                <a:latin typeface="+mn-lt"/>
                <a:cs typeface="Microsoft YaHei UI Light"/>
              </a:rPr>
              <a:t>Quaternary </a:t>
            </a:r>
            <a:r>
              <a:rPr sz="4400" b="1" spc="5" dirty="0" smtClean="0">
                <a:latin typeface="+mn-lt"/>
                <a:cs typeface="Microsoft YaHei UI Light"/>
              </a:rPr>
              <a:t>Sector</a:t>
            </a:r>
            <a:endParaRPr sz="4400" b="1" dirty="0">
              <a:latin typeface="+mn-lt"/>
              <a:cs typeface="Microsoft YaHei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95730"/>
            <a:ext cx="794194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0" spc="-5" dirty="0">
                <a:cs typeface="Microsoft YaHei UI Light"/>
              </a:rPr>
              <a:t>The </a:t>
            </a:r>
            <a:r>
              <a:rPr sz="2400" b="0" spc="10" dirty="0">
                <a:cs typeface="Microsoft YaHei UI Light"/>
              </a:rPr>
              <a:t>quaternary </a:t>
            </a:r>
            <a:r>
              <a:rPr sz="2400" b="0" dirty="0">
                <a:cs typeface="Microsoft YaHei UI Light"/>
              </a:rPr>
              <a:t>sector </a:t>
            </a:r>
            <a:r>
              <a:rPr sz="2400" b="0" spc="-25" dirty="0">
                <a:cs typeface="Microsoft YaHei UI Light"/>
              </a:rPr>
              <a:t>of </a:t>
            </a:r>
            <a:r>
              <a:rPr sz="2400" b="0" dirty="0">
                <a:cs typeface="Microsoft YaHei UI Light"/>
              </a:rPr>
              <a:t>the economy is a way to describe a  </a:t>
            </a:r>
            <a:r>
              <a:rPr sz="2400" b="0" spc="-5" dirty="0">
                <a:cs typeface="Microsoft YaHei UI Light"/>
              </a:rPr>
              <a:t>knowledge </a:t>
            </a:r>
            <a:r>
              <a:rPr sz="2400" b="0" spc="10" dirty="0">
                <a:cs typeface="Microsoft YaHei UI Light"/>
              </a:rPr>
              <a:t>based-part </a:t>
            </a:r>
            <a:r>
              <a:rPr sz="2400" b="0" spc="-35" dirty="0">
                <a:cs typeface="Microsoft YaHei UI Light"/>
              </a:rPr>
              <a:t>of </a:t>
            </a:r>
            <a:r>
              <a:rPr sz="2400" b="0" dirty="0">
                <a:cs typeface="Microsoft YaHei UI Light"/>
              </a:rPr>
              <a:t>the </a:t>
            </a:r>
            <a:r>
              <a:rPr sz="2400" b="0" spc="-5" dirty="0">
                <a:cs typeface="Microsoft YaHei UI Light"/>
              </a:rPr>
              <a:t>economy </a:t>
            </a:r>
            <a:r>
              <a:rPr sz="2400" b="0" dirty="0">
                <a:cs typeface="Microsoft YaHei UI Light"/>
              </a:rPr>
              <a:t>- which typically includes  information </a:t>
            </a:r>
            <a:r>
              <a:rPr sz="2400" b="0" spc="15" dirty="0">
                <a:cs typeface="Microsoft YaHei UI Light"/>
              </a:rPr>
              <a:t>services </a:t>
            </a:r>
            <a:r>
              <a:rPr sz="2400" b="0" spc="-5" dirty="0">
                <a:cs typeface="Microsoft YaHei UI Light"/>
              </a:rPr>
              <a:t>such as </a:t>
            </a:r>
            <a:r>
              <a:rPr sz="2400" b="0" dirty="0">
                <a:cs typeface="Microsoft YaHei UI Light"/>
              </a:rPr>
              <a:t>Information </a:t>
            </a:r>
            <a:r>
              <a:rPr sz="2400" b="0" spc="-45" dirty="0">
                <a:cs typeface="Microsoft YaHei UI Light"/>
              </a:rPr>
              <a:t>Technology, </a:t>
            </a:r>
            <a:r>
              <a:rPr sz="2400" b="0" spc="-10" dirty="0">
                <a:cs typeface="Microsoft YaHei UI Light"/>
              </a:rPr>
              <a:t>research </a:t>
            </a:r>
            <a:r>
              <a:rPr sz="2400" b="0" dirty="0">
                <a:cs typeface="Microsoft YaHei UI Light"/>
              </a:rPr>
              <a:t>and  </a:t>
            </a:r>
            <a:r>
              <a:rPr sz="2400" b="0" spc="-5" dirty="0">
                <a:cs typeface="Microsoft YaHei UI Light"/>
              </a:rPr>
              <a:t>development.</a:t>
            </a:r>
            <a:endParaRPr sz="2400" dirty="0">
              <a:cs typeface="Microsoft YaHei U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216" y="3174619"/>
            <a:ext cx="2723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Information</a:t>
            </a:r>
            <a:r>
              <a:rPr sz="2000" b="0" spc="-11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b="0" spc="-3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Technology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9049" y="3174619"/>
            <a:ext cx="2931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Research </a:t>
            </a:r>
            <a:r>
              <a:rPr sz="20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&amp;</a:t>
            </a:r>
            <a:r>
              <a:rPr sz="2000" b="0" spc="-8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Development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3657600"/>
            <a:ext cx="4114800" cy="231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8991" y="3733800"/>
            <a:ext cx="4102608" cy="2314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3634"/>
            <a:ext cx="492272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spc="40" dirty="0" err="1">
                <a:latin typeface="+mn-lt"/>
                <a:cs typeface="Microsoft YaHei UI Light"/>
              </a:rPr>
              <a:t>Quinary</a:t>
            </a:r>
            <a:r>
              <a:rPr lang="en-US" sz="4400" b="1" spc="40" dirty="0">
                <a:latin typeface="+mn-lt"/>
                <a:cs typeface="Microsoft YaHei UI Light"/>
              </a:rPr>
              <a:t> </a:t>
            </a:r>
            <a:r>
              <a:rPr sz="4400" b="1" dirty="0" smtClean="0">
                <a:latin typeface="+mn-lt"/>
                <a:cs typeface="Microsoft YaHei UI Light"/>
              </a:rPr>
              <a:t>Sector</a:t>
            </a:r>
            <a:endParaRPr sz="4400" b="1" dirty="0">
              <a:latin typeface="+mn-lt"/>
              <a:cs typeface="Microsoft YaHei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395730"/>
            <a:ext cx="82804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0" spc="-5" dirty="0">
                <a:cs typeface="Microsoft YaHei UI Light"/>
              </a:rPr>
              <a:t>The </a:t>
            </a:r>
            <a:r>
              <a:rPr sz="2400" b="0" spc="20" dirty="0">
                <a:cs typeface="Microsoft YaHei UI Light"/>
              </a:rPr>
              <a:t>quinary </a:t>
            </a:r>
            <a:r>
              <a:rPr sz="2400" b="0" dirty="0">
                <a:cs typeface="Microsoft YaHei UI Light"/>
              </a:rPr>
              <a:t>sector is the branch </a:t>
            </a:r>
            <a:r>
              <a:rPr sz="2400" b="0" spc="-35" dirty="0">
                <a:cs typeface="Microsoft YaHei UI Light"/>
              </a:rPr>
              <a:t>of </a:t>
            </a:r>
            <a:r>
              <a:rPr sz="2400" b="0" dirty="0">
                <a:cs typeface="Microsoft YaHei UI Light"/>
              </a:rPr>
              <a:t>a </a:t>
            </a:r>
            <a:r>
              <a:rPr sz="2400" b="0" spc="5" dirty="0">
                <a:cs typeface="Microsoft YaHei UI Light"/>
              </a:rPr>
              <a:t>country's </a:t>
            </a:r>
            <a:r>
              <a:rPr sz="2400" b="0" spc="-5" dirty="0">
                <a:cs typeface="Microsoft YaHei UI Light"/>
              </a:rPr>
              <a:t>economy </a:t>
            </a:r>
            <a:r>
              <a:rPr sz="2400" b="0" spc="-10" dirty="0">
                <a:cs typeface="Microsoft YaHei UI Light"/>
              </a:rPr>
              <a:t>where </a:t>
            </a:r>
            <a:r>
              <a:rPr sz="2400" b="0" dirty="0">
                <a:cs typeface="Microsoft YaHei UI Light"/>
              </a:rPr>
              <a:t>high-  level decisions </a:t>
            </a:r>
            <a:r>
              <a:rPr sz="2400" b="0" spc="-15" dirty="0">
                <a:cs typeface="Microsoft YaHei UI Light"/>
              </a:rPr>
              <a:t>are </a:t>
            </a:r>
            <a:r>
              <a:rPr sz="2400" b="0" dirty="0">
                <a:cs typeface="Microsoft YaHei UI Light"/>
              </a:rPr>
              <a:t>made by top-level </a:t>
            </a:r>
            <a:r>
              <a:rPr sz="2400" b="0" spc="-5" dirty="0">
                <a:cs typeface="Microsoft YaHei UI Light"/>
              </a:rPr>
              <a:t>executives </a:t>
            </a:r>
            <a:r>
              <a:rPr sz="2400" b="0" dirty="0">
                <a:cs typeface="Microsoft YaHei UI Light"/>
              </a:rPr>
              <a:t>in the </a:t>
            </a:r>
            <a:r>
              <a:rPr sz="2400" b="0" spc="-5" dirty="0">
                <a:cs typeface="Microsoft YaHei UI Light"/>
              </a:rPr>
              <a:t>government,  industry, </a:t>
            </a:r>
            <a:r>
              <a:rPr sz="2400" b="0" dirty="0">
                <a:cs typeface="Microsoft YaHei UI Light"/>
              </a:rPr>
              <a:t>business, education, </a:t>
            </a:r>
            <a:r>
              <a:rPr sz="2400" b="0" spc="5" dirty="0">
                <a:cs typeface="Microsoft YaHei UI Light"/>
              </a:rPr>
              <a:t>media and </a:t>
            </a:r>
            <a:r>
              <a:rPr sz="2400" b="0" spc="-10" dirty="0">
                <a:cs typeface="Microsoft YaHei UI Light"/>
              </a:rPr>
              <a:t>nonprofit</a:t>
            </a:r>
            <a:r>
              <a:rPr sz="2400" b="0" spc="-210" dirty="0">
                <a:cs typeface="Microsoft YaHei UI Light"/>
              </a:rPr>
              <a:t> </a:t>
            </a:r>
            <a:r>
              <a:rPr sz="2400" b="0" spc="-5" dirty="0">
                <a:cs typeface="Microsoft YaHei UI Light"/>
              </a:rPr>
              <a:t>organizations.</a:t>
            </a:r>
            <a:endParaRPr sz="2400" dirty="0">
              <a:cs typeface="Microsoft YaHei U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3124200"/>
            <a:ext cx="7086600" cy="3645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4144" y="381000"/>
            <a:ext cx="47478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chemeClr val="tx1"/>
                </a:solidFill>
                <a:latin typeface="+mn-lt"/>
              </a:rPr>
              <a:t>Three </a:t>
            </a:r>
            <a:r>
              <a:rPr sz="4000" b="1" spc="-5" dirty="0">
                <a:solidFill>
                  <a:schemeClr val="tx1"/>
                </a:solidFill>
                <a:latin typeface="+mn-lt"/>
              </a:rPr>
              <a:t>Sector</a:t>
            </a:r>
            <a:r>
              <a:rPr sz="4000" b="1" spc="-75" dirty="0">
                <a:solidFill>
                  <a:schemeClr val="tx1"/>
                </a:solidFill>
                <a:latin typeface="+mn-lt"/>
              </a:rPr>
              <a:t> </a:t>
            </a:r>
            <a:r>
              <a:rPr sz="4000" b="1" dirty="0">
                <a:solidFill>
                  <a:schemeClr val="tx1"/>
                </a:solidFill>
                <a:latin typeface="+mn-lt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85567"/>
            <a:ext cx="8020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latin typeface="Myanmar Text"/>
                <a:cs typeface="Myanmar Text"/>
              </a:rPr>
              <a:t>Three </a:t>
            </a:r>
            <a:r>
              <a:rPr sz="2400" spc="-5" dirty="0">
                <a:latin typeface="Myanmar Text"/>
                <a:cs typeface="Myanmar Text"/>
              </a:rPr>
              <a:t>Sector </a:t>
            </a:r>
            <a:r>
              <a:rPr sz="2400" dirty="0">
                <a:latin typeface="Myanmar Text"/>
                <a:cs typeface="Myanmar Text"/>
              </a:rPr>
              <a:t>Theory </a:t>
            </a:r>
            <a:r>
              <a:rPr sz="2400" spc="-5" dirty="0">
                <a:latin typeface="Myanmar Text"/>
                <a:cs typeface="Myanmar Text"/>
              </a:rPr>
              <a:t>is </a:t>
            </a:r>
            <a:r>
              <a:rPr sz="2400" dirty="0">
                <a:latin typeface="Myanmar Text"/>
                <a:cs typeface="Myanmar Text"/>
              </a:rPr>
              <a:t>an </a:t>
            </a:r>
            <a:r>
              <a:rPr sz="2400" spc="-5" dirty="0">
                <a:latin typeface="Myanmar Text"/>
                <a:cs typeface="Myanmar Text"/>
              </a:rPr>
              <a:t>Economic </a:t>
            </a:r>
            <a:r>
              <a:rPr sz="2400" dirty="0">
                <a:latin typeface="Myanmar Text"/>
                <a:cs typeface="Myanmar Text"/>
              </a:rPr>
              <a:t>theory </a:t>
            </a:r>
            <a:r>
              <a:rPr sz="2400" spc="-5" dirty="0">
                <a:latin typeface="Myanmar Text"/>
                <a:cs typeface="Myanmar Text"/>
              </a:rPr>
              <a:t>presented</a:t>
            </a:r>
            <a:r>
              <a:rPr sz="2400" spc="75" dirty="0">
                <a:latin typeface="Myanmar Text"/>
                <a:cs typeface="Myanmar Text"/>
              </a:rPr>
              <a:t> </a:t>
            </a:r>
            <a:r>
              <a:rPr sz="2400" dirty="0">
                <a:latin typeface="Myanmar Text"/>
                <a:cs typeface="Myanmar Text"/>
              </a:rPr>
              <a:t>by,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4144" y="1984375"/>
            <a:ext cx="1574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yanmar Text"/>
                <a:cs typeface="Myanmar Text"/>
              </a:rPr>
              <a:t>Allan</a:t>
            </a:r>
            <a:r>
              <a:rPr sz="2400" spc="-40" dirty="0">
                <a:latin typeface="Myanmar Text"/>
                <a:cs typeface="Myanmar Text"/>
              </a:rPr>
              <a:t> </a:t>
            </a:r>
            <a:r>
              <a:rPr sz="2400" spc="-5" dirty="0">
                <a:latin typeface="Myanmar Text"/>
                <a:cs typeface="Myanmar Text"/>
              </a:rPr>
              <a:t>Fisher</a:t>
            </a:r>
            <a:endParaRPr sz="2400" dirty="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351" y="1984375"/>
            <a:ext cx="1934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yanmar Text"/>
                <a:cs typeface="Myanmar Text"/>
              </a:rPr>
              <a:t>Jean</a:t>
            </a:r>
            <a:r>
              <a:rPr sz="2400" spc="-50" dirty="0">
                <a:latin typeface="Myanmar Text"/>
                <a:cs typeface="Myanmar Text"/>
              </a:rPr>
              <a:t> </a:t>
            </a:r>
            <a:r>
              <a:rPr sz="2400" spc="-5" dirty="0">
                <a:latin typeface="Myanmar Text"/>
                <a:cs typeface="Myanmar Text"/>
              </a:rPr>
              <a:t>Fourstale</a:t>
            </a:r>
            <a:endParaRPr sz="2400" dirty="0">
              <a:latin typeface="Myanmar Text"/>
              <a:cs typeface="Myanmar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9092" y="1984375"/>
            <a:ext cx="147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yanmar Text"/>
                <a:cs typeface="Myanmar Text"/>
              </a:rPr>
              <a:t>Colin</a:t>
            </a:r>
            <a:r>
              <a:rPr sz="2400" spc="-40" dirty="0">
                <a:latin typeface="Myanmar Text"/>
                <a:cs typeface="Myanmar Text"/>
              </a:rPr>
              <a:t> </a:t>
            </a:r>
            <a:r>
              <a:rPr sz="2400" spc="-5" dirty="0">
                <a:latin typeface="Myanmar Text"/>
                <a:cs typeface="Myanmar Text"/>
              </a:rPr>
              <a:t>Clark</a:t>
            </a:r>
            <a:endParaRPr sz="2400">
              <a:latin typeface="Myanmar Text"/>
              <a:cs typeface="Myanmar Tex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29400" y="2647188"/>
            <a:ext cx="2191511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800" y="2604516"/>
            <a:ext cx="2209800" cy="3477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647188"/>
            <a:ext cx="22860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47478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+mn-lt"/>
              </a:rPr>
              <a:t>Three </a:t>
            </a:r>
            <a:r>
              <a:rPr sz="4200" b="1" spc="-5" dirty="0">
                <a:latin typeface="+mn-lt"/>
              </a:rPr>
              <a:t>Sector</a:t>
            </a:r>
            <a:r>
              <a:rPr sz="4200" b="1" spc="-75" dirty="0">
                <a:latin typeface="+mn-lt"/>
              </a:rPr>
              <a:t> </a:t>
            </a:r>
            <a:r>
              <a:rPr sz="4200" b="1" dirty="0">
                <a:latin typeface="+mn-lt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7319" y="1447800"/>
            <a:ext cx="7693660" cy="3974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299"/>
              </a:lnSpc>
              <a:spcBef>
                <a:spcPts val="9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6235" algn="l"/>
              </a:tabLst>
            </a:pPr>
            <a:r>
              <a:rPr sz="2400" dirty="0">
                <a:cs typeface="Myanmar Text"/>
              </a:rPr>
              <a:t>According to this theory the </a:t>
            </a:r>
            <a:r>
              <a:rPr sz="2400" spc="-5" dirty="0">
                <a:cs typeface="Myanmar Text"/>
              </a:rPr>
              <a:t>main </a:t>
            </a:r>
            <a:r>
              <a:rPr sz="2400" dirty="0">
                <a:cs typeface="Myanmar Text"/>
              </a:rPr>
              <a:t>focus of an</a:t>
            </a:r>
            <a:r>
              <a:rPr sz="2400" spc="-65" dirty="0">
                <a:cs typeface="Myanmar Text"/>
              </a:rPr>
              <a:t> </a:t>
            </a:r>
            <a:r>
              <a:rPr sz="2400" dirty="0">
                <a:cs typeface="Myanmar Text"/>
              </a:rPr>
              <a:t>economic  activity </a:t>
            </a:r>
            <a:r>
              <a:rPr sz="2400" spc="-5" dirty="0">
                <a:cs typeface="Myanmar Text"/>
              </a:rPr>
              <a:t>shifts </a:t>
            </a:r>
            <a:r>
              <a:rPr sz="2400" dirty="0">
                <a:cs typeface="Myanmar Text"/>
              </a:rPr>
              <a:t>from </a:t>
            </a:r>
            <a:r>
              <a:rPr sz="2400" spc="-5" dirty="0">
                <a:cs typeface="Myanmar Text"/>
              </a:rPr>
              <a:t>“</a:t>
            </a:r>
            <a:r>
              <a:rPr sz="2400" b="1" spc="-5" dirty="0">
                <a:cs typeface="Myanmar Text"/>
              </a:rPr>
              <a:t>Primary</a:t>
            </a:r>
            <a:r>
              <a:rPr sz="2400" spc="-5" dirty="0">
                <a:cs typeface="Myanmar Text"/>
              </a:rPr>
              <a:t>” </a:t>
            </a:r>
            <a:r>
              <a:rPr sz="2400" dirty="0">
                <a:cs typeface="Myanmar Text"/>
              </a:rPr>
              <a:t>through </a:t>
            </a:r>
            <a:r>
              <a:rPr sz="2400" spc="-5" dirty="0">
                <a:cs typeface="Myanmar Text"/>
              </a:rPr>
              <a:t>“</a:t>
            </a:r>
            <a:r>
              <a:rPr sz="2400" b="1" spc="-5" dirty="0">
                <a:cs typeface="Myanmar Text"/>
              </a:rPr>
              <a:t>Secondary</a:t>
            </a:r>
            <a:r>
              <a:rPr sz="2400" spc="-5" dirty="0">
                <a:cs typeface="Myanmar Text"/>
              </a:rPr>
              <a:t>” </a:t>
            </a:r>
            <a:r>
              <a:rPr sz="2400" dirty="0">
                <a:cs typeface="Myanmar Text"/>
              </a:rPr>
              <a:t>and  finally to the </a:t>
            </a:r>
            <a:r>
              <a:rPr sz="2400" spc="-5" dirty="0">
                <a:cs typeface="Myanmar Text"/>
              </a:rPr>
              <a:t>“</a:t>
            </a:r>
            <a:r>
              <a:rPr sz="2400" b="1" spc="-5" dirty="0">
                <a:cs typeface="Myanmar Text"/>
              </a:rPr>
              <a:t>Tertiary</a:t>
            </a:r>
            <a:r>
              <a:rPr sz="2400" spc="-5" dirty="0">
                <a:cs typeface="Myanmar Text"/>
              </a:rPr>
              <a:t>”</a:t>
            </a:r>
            <a:r>
              <a:rPr sz="2400" spc="-20" dirty="0">
                <a:cs typeface="Myanmar Text"/>
              </a:rPr>
              <a:t> </a:t>
            </a:r>
            <a:r>
              <a:rPr sz="2400" spc="-5" dirty="0">
                <a:cs typeface="Myanmar Text"/>
              </a:rPr>
              <a:t>sector.</a:t>
            </a:r>
            <a:endParaRPr sz="2400" dirty="0">
              <a:cs typeface="Myanmar Tex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89D0D5"/>
              </a:buClr>
              <a:buFont typeface="Wingdings 3"/>
              <a:buChar char=""/>
            </a:pPr>
            <a:endParaRPr sz="2400" dirty="0">
              <a:cs typeface="Myanmar Text"/>
            </a:endParaRPr>
          </a:p>
          <a:p>
            <a:pPr marL="355600" indent="-343535">
              <a:lnSpc>
                <a:spcPct val="100000"/>
              </a:lnSpc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2400" dirty="0">
                <a:cs typeface="Myanmar Text"/>
              </a:rPr>
              <a:t>This economic theory </a:t>
            </a:r>
            <a:r>
              <a:rPr sz="2400" spc="-5" dirty="0">
                <a:cs typeface="Myanmar Text"/>
              </a:rPr>
              <a:t>divides </a:t>
            </a:r>
            <a:r>
              <a:rPr sz="2400" dirty="0">
                <a:cs typeface="Myanmar Text"/>
              </a:rPr>
              <a:t>the economics into</a:t>
            </a:r>
            <a:r>
              <a:rPr sz="2400" spc="5" dirty="0">
                <a:cs typeface="Myanmar Text"/>
              </a:rPr>
              <a:t> </a:t>
            </a:r>
            <a:r>
              <a:rPr sz="2400" dirty="0">
                <a:cs typeface="Myanmar Text"/>
              </a:rPr>
              <a:t>three</a:t>
            </a:r>
          </a:p>
          <a:p>
            <a:pPr marL="355600">
              <a:lnSpc>
                <a:spcPct val="100000"/>
              </a:lnSpc>
            </a:pPr>
            <a:r>
              <a:rPr sz="2400" dirty="0">
                <a:cs typeface="Myanmar Text"/>
              </a:rPr>
              <a:t>sectors,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cs typeface="Myanmar Text"/>
            </a:endParaRPr>
          </a:p>
          <a:p>
            <a:pPr marL="469900" indent="-457834">
              <a:lnSpc>
                <a:spcPct val="100000"/>
              </a:lnSpc>
              <a:buClr>
                <a:srgbClr val="89D0D5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cs typeface="Myanmar Text"/>
              </a:rPr>
              <a:t>Primary </a:t>
            </a:r>
            <a:r>
              <a:rPr sz="2400" b="1" dirty="0">
                <a:cs typeface="Myanmar Text"/>
              </a:rPr>
              <a:t>Sector </a:t>
            </a:r>
            <a:r>
              <a:rPr sz="2400" b="1" spc="-5" dirty="0">
                <a:cs typeface="Myanmar Text"/>
              </a:rPr>
              <a:t>(extraction of raw</a:t>
            </a:r>
            <a:r>
              <a:rPr sz="2400" b="1" spc="-20" dirty="0">
                <a:cs typeface="Myanmar Text"/>
              </a:rPr>
              <a:t> </a:t>
            </a:r>
            <a:r>
              <a:rPr sz="2400" b="1" spc="-5" dirty="0">
                <a:cs typeface="Myanmar Text"/>
              </a:rPr>
              <a:t>materials)</a:t>
            </a:r>
            <a:endParaRPr sz="2400" dirty="0">
              <a:cs typeface="Myanmar Text"/>
            </a:endParaRPr>
          </a:p>
          <a:p>
            <a:pPr marL="469900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cs typeface="Myanmar Text"/>
              </a:rPr>
              <a:t>Secondary Sector</a:t>
            </a:r>
            <a:r>
              <a:rPr sz="2400" b="1" spc="-5" dirty="0">
                <a:cs typeface="Myanmar Text"/>
              </a:rPr>
              <a:t> (Manufacturing)</a:t>
            </a:r>
            <a:endParaRPr sz="2400" dirty="0">
              <a:cs typeface="Myanmar Text"/>
            </a:endParaRPr>
          </a:p>
          <a:p>
            <a:pPr marL="469900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cs typeface="Myanmar Text"/>
              </a:rPr>
              <a:t>Tertiary </a:t>
            </a:r>
            <a:r>
              <a:rPr sz="2400" b="1" dirty="0">
                <a:cs typeface="Myanmar Text"/>
              </a:rPr>
              <a:t>Sector.</a:t>
            </a:r>
            <a:r>
              <a:rPr sz="2400" b="1" spc="5" dirty="0">
                <a:cs typeface="Myanmar Text"/>
              </a:rPr>
              <a:t> </a:t>
            </a:r>
            <a:r>
              <a:rPr sz="2400" b="1" spc="-5" dirty="0">
                <a:cs typeface="Myanmar Text"/>
              </a:rPr>
              <a:t>(Services)</a:t>
            </a:r>
            <a:endParaRPr sz="2400" dirty="0">
              <a:cs typeface="Myanmar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86" t="31530" r="32763" b="18750"/>
          <a:stretch/>
        </p:blipFill>
        <p:spPr bwMode="auto">
          <a:xfrm>
            <a:off x="838200" y="990600"/>
            <a:ext cx="7467600" cy="432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928" y="920725"/>
            <a:ext cx="4603472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solidFill>
                  <a:schemeClr val="tx1"/>
                </a:solidFill>
                <a:latin typeface="+mn-lt"/>
              </a:rPr>
              <a:t>1.Primary</a:t>
            </a:r>
            <a:r>
              <a:rPr sz="4200" b="1" spc="-90" dirty="0">
                <a:solidFill>
                  <a:schemeClr val="tx1"/>
                </a:solidFill>
                <a:latin typeface="+mn-lt"/>
              </a:rPr>
              <a:t> </a:t>
            </a:r>
            <a:r>
              <a:rPr sz="4200" b="1" spc="-5" dirty="0">
                <a:solidFill>
                  <a:schemeClr val="tx1"/>
                </a:solidFill>
                <a:latin typeface="+mn-lt"/>
              </a:rPr>
              <a:t>Sector</a:t>
            </a:r>
            <a:endParaRPr sz="4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752600"/>
            <a:ext cx="7924800" cy="61797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20"/>
              </a:spcBef>
            </a:pPr>
            <a:r>
              <a:rPr sz="2400" spc="-5" dirty="0">
                <a:cs typeface="Myanmar Text"/>
              </a:rPr>
              <a:t>Primary sector Is </a:t>
            </a:r>
            <a:r>
              <a:rPr sz="2400" dirty="0">
                <a:cs typeface="Myanmar Text"/>
              </a:rPr>
              <a:t>related to all activities</a:t>
            </a:r>
            <a:r>
              <a:rPr sz="2400" spc="5" dirty="0">
                <a:cs typeface="Myanmar Text"/>
              </a:rPr>
              <a:t> </a:t>
            </a:r>
            <a:r>
              <a:rPr sz="2400" dirty="0" smtClean="0">
                <a:cs typeface="Myanmar Text"/>
              </a:rPr>
              <a:t>of</a:t>
            </a:r>
            <a:r>
              <a:rPr lang="en-US" sz="2400" dirty="0" smtClean="0">
                <a:cs typeface="Myanmar Text"/>
              </a:rPr>
              <a:t> </a:t>
            </a:r>
            <a:r>
              <a:rPr sz="2400" b="1" spc="-5" dirty="0" smtClean="0">
                <a:cs typeface="Myanmar Text"/>
              </a:rPr>
              <a:t>extracting </a:t>
            </a:r>
            <a:r>
              <a:rPr sz="2400" b="1" spc="-5" dirty="0">
                <a:cs typeface="Myanmar Text"/>
              </a:rPr>
              <a:t>raw materials</a:t>
            </a:r>
            <a:r>
              <a:rPr sz="2400" b="1" dirty="0">
                <a:cs typeface="Myanmar Text"/>
              </a:rPr>
              <a:t> </a:t>
            </a:r>
            <a:r>
              <a:rPr sz="2400" dirty="0">
                <a:cs typeface="Myanmar Text"/>
              </a:rPr>
              <a:t>through</a:t>
            </a:r>
            <a:r>
              <a:rPr sz="2400" dirty="0" smtClean="0">
                <a:cs typeface="Myanmar Text"/>
              </a:rPr>
              <a:t>,</a:t>
            </a:r>
            <a:r>
              <a:rPr lang="en-US" sz="2400" dirty="0" smtClean="0">
                <a:cs typeface="Myanmar Text"/>
              </a:rPr>
              <a:t> Or when the economic activities </a:t>
            </a:r>
            <a:r>
              <a:rPr lang="en-US" sz="2400" spc="-5" dirty="0" smtClean="0">
                <a:cs typeface="Myanmar Text"/>
              </a:rPr>
              <a:t>depends </a:t>
            </a:r>
            <a:r>
              <a:rPr lang="en-US" sz="2400" dirty="0" smtClean="0">
                <a:cs typeface="Myanmar Text"/>
              </a:rPr>
              <a:t>upon</a:t>
            </a:r>
            <a:r>
              <a:rPr lang="en-US" sz="2400" spc="20" dirty="0" smtClean="0">
                <a:cs typeface="Myanmar Text"/>
              </a:rPr>
              <a:t> </a:t>
            </a:r>
            <a:r>
              <a:rPr lang="en-US" sz="2400" dirty="0" smtClean="0">
                <a:cs typeface="Myanmar Text"/>
              </a:rPr>
              <a:t>the Or when the economic activities </a:t>
            </a:r>
            <a:r>
              <a:rPr lang="en-US" sz="2400" spc="-5" dirty="0" smtClean="0">
                <a:cs typeface="Myanmar Text"/>
              </a:rPr>
              <a:t>depends </a:t>
            </a:r>
            <a:r>
              <a:rPr lang="en-US" sz="2400" dirty="0" smtClean="0">
                <a:cs typeface="Myanmar Text"/>
              </a:rPr>
              <a:t>upon</a:t>
            </a:r>
            <a:r>
              <a:rPr lang="en-US" sz="2400" spc="20" dirty="0" smtClean="0">
                <a:cs typeface="Myanmar Text"/>
              </a:rPr>
              <a:t> </a:t>
            </a:r>
            <a:r>
              <a:rPr lang="en-US" sz="2400" dirty="0" smtClean="0">
                <a:cs typeface="Myanmar Text"/>
              </a:rPr>
              <a:t>the exploitation of Natural </a:t>
            </a:r>
            <a:r>
              <a:rPr lang="en-US" sz="2400" spc="-5" dirty="0" smtClean="0">
                <a:cs typeface="Myanmar Text"/>
              </a:rPr>
              <a:t>Resources, </a:t>
            </a:r>
            <a:r>
              <a:rPr lang="en-US" sz="2400" dirty="0" smtClean="0">
                <a:cs typeface="Myanmar Text"/>
              </a:rPr>
              <a:t>those activities</a:t>
            </a:r>
            <a:r>
              <a:rPr lang="en-US" sz="2400" spc="-30" dirty="0" smtClean="0">
                <a:cs typeface="Myanmar Text"/>
              </a:rPr>
              <a:t> </a:t>
            </a:r>
            <a:r>
              <a:rPr lang="en-US" sz="2400" dirty="0" smtClean="0">
                <a:cs typeface="Myanmar Text"/>
              </a:rPr>
              <a:t>comes under </a:t>
            </a:r>
            <a:r>
              <a:rPr lang="en-US" sz="2400" spc="-5" dirty="0" smtClean="0">
                <a:cs typeface="Myanmar Text"/>
              </a:rPr>
              <a:t>primary sector</a:t>
            </a:r>
            <a:r>
              <a:rPr lang="en-US" sz="2400" spc="-15" dirty="0" smtClean="0">
                <a:cs typeface="Myanmar Text"/>
              </a:rPr>
              <a:t> </a:t>
            </a:r>
            <a:r>
              <a:rPr lang="en-US" sz="2400" spc="-5" dirty="0" smtClean="0">
                <a:cs typeface="Myanmar Text"/>
              </a:rPr>
              <a:t>including </a:t>
            </a:r>
          </a:p>
          <a:p>
            <a:pPr marL="12700" marR="1941195" algn="just">
              <a:lnSpc>
                <a:spcPct val="141800"/>
              </a:lnSpc>
              <a:spcBef>
                <a:spcPts val="15"/>
              </a:spcBef>
            </a:pPr>
            <a:r>
              <a:rPr lang="en-US" sz="2400" spc="-5" dirty="0" smtClean="0">
                <a:cs typeface="Myanmar Text"/>
              </a:rPr>
              <a:t>1.</a:t>
            </a:r>
            <a:r>
              <a:rPr lang="en-US" sz="2400" spc="-10" dirty="0" smtClean="0">
                <a:cs typeface="Myanmar Text"/>
              </a:rPr>
              <a:t>A</a:t>
            </a:r>
            <a:r>
              <a:rPr lang="en-US" sz="2400" spc="-5" dirty="0" smtClean="0">
                <a:cs typeface="Myanmar Text"/>
              </a:rPr>
              <a:t>g</a:t>
            </a:r>
            <a:r>
              <a:rPr lang="en-US" sz="2400" spc="-15" dirty="0" smtClean="0">
                <a:cs typeface="Myanmar Text"/>
              </a:rPr>
              <a:t>r</a:t>
            </a:r>
            <a:r>
              <a:rPr lang="en-US" sz="2400" spc="-5" dirty="0" smtClean="0">
                <a:cs typeface="Myanmar Text"/>
              </a:rPr>
              <a:t>i</a:t>
            </a:r>
            <a:r>
              <a:rPr lang="en-US" sz="2400" spc="-10" dirty="0" smtClean="0">
                <a:cs typeface="Myanmar Text"/>
              </a:rPr>
              <a:t>c</a:t>
            </a:r>
            <a:r>
              <a:rPr lang="en-US" sz="2400" dirty="0" smtClean="0">
                <a:cs typeface="Myanmar Text"/>
              </a:rPr>
              <a:t>ultu</a:t>
            </a:r>
            <a:r>
              <a:rPr lang="en-US" sz="2400" spc="-15" dirty="0" smtClean="0">
                <a:cs typeface="Myanmar Text"/>
              </a:rPr>
              <a:t>r</a:t>
            </a:r>
            <a:r>
              <a:rPr lang="en-US" sz="2400" dirty="0" smtClean="0">
                <a:cs typeface="Myanmar Text"/>
              </a:rPr>
              <a:t>e  </a:t>
            </a:r>
          </a:p>
          <a:p>
            <a:pPr marL="12700" marR="1941195" algn="just">
              <a:lnSpc>
                <a:spcPct val="141800"/>
              </a:lnSpc>
              <a:spcBef>
                <a:spcPts val="15"/>
              </a:spcBef>
            </a:pPr>
            <a:r>
              <a:rPr lang="en-US" sz="2400" spc="-5" dirty="0" smtClean="0">
                <a:cs typeface="Myanmar Text"/>
              </a:rPr>
              <a:t>2.Mining  </a:t>
            </a:r>
          </a:p>
          <a:p>
            <a:pPr marL="12700" marR="1941195" algn="just">
              <a:lnSpc>
                <a:spcPct val="141800"/>
              </a:lnSpc>
              <a:spcBef>
                <a:spcPts val="15"/>
              </a:spcBef>
            </a:pPr>
            <a:r>
              <a:rPr lang="en-US" sz="2400" spc="-5" dirty="0" smtClean="0">
                <a:cs typeface="Myanmar Text"/>
              </a:rPr>
              <a:t>3.Fishing</a:t>
            </a:r>
            <a:endParaRPr lang="en-US" sz="2400" dirty="0" smtClean="0">
              <a:cs typeface="Myanmar Text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lang="en-US" sz="2400" spc="-5" dirty="0" smtClean="0">
                <a:cs typeface="Myanmar Text"/>
              </a:rPr>
              <a:t>4.</a:t>
            </a:r>
            <a:r>
              <a:rPr lang="en-US" sz="2400" spc="-20" dirty="0" smtClean="0">
                <a:cs typeface="Myanmar Text"/>
              </a:rPr>
              <a:t> </a:t>
            </a:r>
            <a:r>
              <a:rPr lang="en-US" sz="2400" spc="-5" dirty="0" smtClean="0">
                <a:cs typeface="Myanmar Text"/>
              </a:rPr>
              <a:t>Forestry.</a:t>
            </a:r>
            <a:endParaRPr lang="en-US" sz="2400" dirty="0" smtClean="0">
              <a:cs typeface="Myanmar Text"/>
            </a:endParaRPr>
          </a:p>
          <a:p>
            <a:pPr marL="12700" algn="just">
              <a:spcBef>
                <a:spcPts val="1020"/>
              </a:spcBef>
            </a:pPr>
            <a:endParaRPr lang="en-US" sz="2400" dirty="0" smtClean="0">
              <a:cs typeface="Myanmar Text"/>
            </a:endParaRPr>
          </a:p>
          <a:p>
            <a:pPr marL="12700" algn="just">
              <a:spcBef>
                <a:spcPts val="1020"/>
              </a:spcBef>
            </a:pPr>
            <a:endParaRPr lang="en-US" sz="2400" dirty="0" smtClean="0">
              <a:cs typeface="Myanmar Text"/>
            </a:endParaRPr>
          </a:p>
          <a:p>
            <a:pPr marL="12700" algn="just">
              <a:spcBef>
                <a:spcPts val="1020"/>
              </a:spcBef>
            </a:pPr>
            <a:endParaRPr lang="en-US" sz="2400" dirty="0" smtClean="0">
              <a:cs typeface="Myanmar Text"/>
            </a:endParaRPr>
          </a:p>
          <a:p>
            <a:pPr marL="12700" algn="just">
              <a:lnSpc>
                <a:spcPct val="100000"/>
              </a:lnSpc>
              <a:spcBef>
                <a:spcPts val="1020"/>
              </a:spcBef>
            </a:pPr>
            <a:endParaRPr sz="2400" dirty="0"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3346170"/>
            <a:ext cx="3522979" cy="451406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000" spc="-5" dirty="0" smtClean="0">
                <a:latin typeface="Myanmar Text"/>
                <a:cs typeface="Myanmar Text"/>
              </a:rPr>
              <a:t>,</a:t>
            </a:r>
            <a:endParaRPr sz="20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309117"/>
            <a:ext cx="26244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Agriculture</a:t>
            </a:r>
            <a:endParaRPr sz="4200"/>
          </a:p>
        </p:txBody>
      </p:sp>
      <p:grpSp>
        <p:nvGrpSpPr>
          <p:cNvPr id="3" name="object 3"/>
          <p:cNvGrpSpPr/>
          <p:nvPr/>
        </p:nvGrpSpPr>
        <p:grpSpPr>
          <a:xfrm>
            <a:off x="12191" y="1295400"/>
            <a:ext cx="9131935" cy="5538470"/>
            <a:chOff x="12191" y="1295400"/>
            <a:chExt cx="9131935" cy="5538470"/>
          </a:xfrm>
        </p:grpSpPr>
        <p:sp>
          <p:nvSpPr>
            <p:cNvPr id="4" name="object 4"/>
            <p:cNvSpPr/>
            <p:nvPr/>
          </p:nvSpPr>
          <p:spPr>
            <a:xfrm>
              <a:off x="12191" y="1295400"/>
              <a:ext cx="3355848" cy="18867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9399" y="3186683"/>
              <a:ext cx="3410712" cy="1900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10071" y="5087111"/>
              <a:ext cx="3233928" cy="1746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309117"/>
            <a:ext cx="16808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Mining</a:t>
            </a:r>
            <a:endParaRPr sz="4200"/>
          </a:p>
        </p:txBody>
      </p:sp>
      <p:grpSp>
        <p:nvGrpSpPr>
          <p:cNvPr id="3" name="object 3"/>
          <p:cNvGrpSpPr/>
          <p:nvPr/>
        </p:nvGrpSpPr>
        <p:grpSpPr>
          <a:xfrm>
            <a:off x="0" y="1371600"/>
            <a:ext cx="8686800" cy="5457825"/>
            <a:chOff x="0" y="1371600"/>
            <a:chExt cx="8686800" cy="5457825"/>
          </a:xfrm>
        </p:grpSpPr>
        <p:sp>
          <p:nvSpPr>
            <p:cNvPr id="4" name="object 4"/>
            <p:cNvSpPr/>
            <p:nvPr/>
          </p:nvSpPr>
          <p:spPr>
            <a:xfrm>
              <a:off x="0" y="1371600"/>
              <a:ext cx="3104388" cy="1773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0800" y="3171444"/>
              <a:ext cx="3086100" cy="1735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7800" y="4910326"/>
              <a:ext cx="3429000" cy="1918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309117"/>
            <a:ext cx="16897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Fishing</a:t>
            </a:r>
            <a:endParaRPr sz="4200"/>
          </a:p>
        </p:txBody>
      </p:sp>
      <p:grpSp>
        <p:nvGrpSpPr>
          <p:cNvPr id="3" name="object 3"/>
          <p:cNvGrpSpPr/>
          <p:nvPr/>
        </p:nvGrpSpPr>
        <p:grpSpPr>
          <a:xfrm>
            <a:off x="0" y="1219200"/>
            <a:ext cx="9046845" cy="5638800"/>
            <a:chOff x="0" y="1219200"/>
            <a:chExt cx="9046845" cy="5638800"/>
          </a:xfrm>
        </p:grpSpPr>
        <p:sp>
          <p:nvSpPr>
            <p:cNvPr id="4" name="object 4"/>
            <p:cNvSpPr/>
            <p:nvPr/>
          </p:nvSpPr>
          <p:spPr>
            <a:xfrm>
              <a:off x="0" y="1219200"/>
              <a:ext cx="3255264" cy="190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7000" y="3121151"/>
              <a:ext cx="3352800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38800" y="4949950"/>
              <a:ext cx="3407663" cy="19080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</TotalTime>
  <Words>422</Words>
  <Application>Microsoft Office PowerPoint</Application>
  <PresentationFormat>On-screen Show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NewsPrint</vt:lpstr>
      <vt:lpstr>LECTURE # 04 SECTORS OF ECONOMY</vt:lpstr>
      <vt:lpstr>Slide 2</vt:lpstr>
      <vt:lpstr>Three Sector Theory</vt:lpstr>
      <vt:lpstr>Three Sector Theory</vt:lpstr>
      <vt:lpstr>Slide 5</vt:lpstr>
      <vt:lpstr>1.Primary Sector</vt:lpstr>
      <vt:lpstr>Agriculture</vt:lpstr>
      <vt:lpstr>Mining</vt:lpstr>
      <vt:lpstr>Fishing</vt:lpstr>
      <vt:lpstr>Forestry</vt:lpstr>
      <vt:lpstr>2. Secondary Sector</vt:lpstr>
      <vt:lpstr>Manufacturing</vt:lpstr>
      <vt:lpstr>Construction</vt:lpstr>
      <vt:lpstr>3. Tertiary Sector</vt:lpstr>
      <vt:lpstr>Whole Sale</vt:lpstr>
      <vt:lpstr>Health Care</vt:lpstr>
      <vt:lpstr>Tourism</vt:lpstr>
      <vt:lpstr>Transport</vt:lpstr>
      <vt:lpstr>Education</vt:lpstr>
      <vt:lpstr>Additional Sectors</vt:lpstr>
      <vt:lpstr>Quaternary Sector</vt:lpstr>
      <vt:lpstr>Quinary Sector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04 ECONOMIC SECTORS</dc:title>
  <dc:creator>City</dc:creator>
  <cp:lastModifiedBy>AJ</cp:lastModifiedBy>
  <cp:revision>14</cp:revision>
  <dcterms:created xsi:type="dcterms:W3CDTF">2020-03-05T06:54:36Z</dcterms:created>
  <dcterms:modified xsi:type="dcterms:W3CDTF">2020-04-29T19:37:49Z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2020-03-05T00:00:00Z</vt:filetime>
  </property>
</Properties>
</file>